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7559675" cx="10080625"/>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dc5abe94e_0_2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dc5abe94e_0_2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c5abe94e_0_28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c5abe94e_0_28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dc5abe94e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dc5abe94e_0_2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dc5abe94e_0_2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dc5abe94e_0_2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dc5abe94e_0_3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dc5abe94e_0_3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c5abe94e_0_3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c5abe94e_0_3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dc5abe94e_0_3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dc5abe94e_0_3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dc5abe94e_0_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dc5abe94e_0_4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dc5abe94e_0_4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dc5abe94e_0_4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dc5abe94e_0_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dc5abe94e_0_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dc5abe94e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dc5abe94e_0_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dc5abe94e_0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dc5abe94e_0_1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dc5abe94e_0_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dc5abe94e_0_1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 name="Shape 9"/>
        <p:cNvGrpSpPr/>
        <p:nvPr/>
      </p:nvGrpSpPr>
      <p:grpSpPr>
        <a:xfrm>
          <a:off x="0" y="0"/>
          <a:ext cx="0" cy="0"/>
          <a:chOff x="0" y="0"/>
          <a:chExt cx="0" cy="0"/>
        </a:xfrm>
      </p:grpSpPr>
      <p:sp>
        <p:nvSpPr>
          <p:cNvPr id="10" name="Google Shape;10;p2"/>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2"/>
          <p:cNvSpPr txBox="1"/>
          <p:nvPr>
            <p:ph idx="1" type="body"/>
          </p:nvPr>
        </p:nvSpPr>
        <p:spPr>
          <a:xfrm>
            <a:off x="360000" y="1980000"/>
            <a:ext cx="9179640" cy="46796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9" name="Shape 39"/>
        <p:cNvGrpSpPr/>
        <p:nvPr/>
      </p:nvGrpSpPr>
      <p:grpSpPr>
        <a:xfrm>
          <a:off x="0" y="0"/>
          <a:ext cx="0" cy="0"/>
          <a:chOff x="0" y="0"/>
          <a:chExt cx="0" cy="0"/>
        </a:xfrm>
      </p:grpSpPr>
      <p:sp>
        <p:nvSpPr>
          <p:cNvPr id="40" name="Google Shape;40;p11"/>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1"/>
          <p:cNvSpPr txBox="1"/>
          <p:nvPr>
            <p:ph idx="1" type="body"/>
          </p:nvPr>
        </p:nvSpPr>
        <p:spPr>
          <a:xfrm>
            <a:off x="360000" y="1980000"/>
            <a:ext cx="917964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1"/>
          <p:cNvSpPr txBox="1"/>
          <p:nvPr>
            <p:ph idx="2" type="body"/>
          </p:nvPr>
        </p:nvSpPr>
        <p:spPr>
          <a:xfrm>
            <a:off x="360000" y="4424400"/>
            <a:ext cx="917964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 name="Shape 43"/>
        <p:cNvGrpSpPr/>
        <p:nvPr/>
      </p:nvGrpSpPr>
      <p:grpSpPr>
        <a:xfrm>
          <a:off x="0" y="0"/>
          <a:ext cx="0" cy="0"/>
          <a:chOff x="0" y="0"/>
          <a:chExt cx="0" cy="0"/>
        </a:xfrm>
      </p:grpSpPr>
      <p:sp>
        <p:nvSpPr>
          <p:cNvPr id="44" name="Google Shape;44;p12"/>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2"/>
          <p:cNvSpPr txBox="1"/>
          <p:nvPr>
            <p:ph idx="1" type="body"/>
          </p:nvPr>
        </p:nvSpPr>
        <p:spPr>
          <a:xfrm>
            <a:off x="36000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2"/>
          <p:cNvSpPr txBox="1"/>
          <p:nvPr>
            <p:ph idx="2" type="body"/>
          </p:nvPr>
        </p:nvSpPr>
        <p:spPr>
          <a:xfrm>
            <a:off x="506376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2"/>
          <p:cNvSpPr txBox="1"/>
          <p:nvPr>
            <p:ph idx="3" type="body"/>
          </p:nvPr>
        </p:nvSpPr>
        <p:spPr>
          <a:xfrm>
            <a:off x="360000" y="44244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2"/>
          <p:cNvSpPr txBox="1"/>
          <p:nvPr>
            <p:ph idx="4" type="body"/>
          </p:nvPr>
        </p:nvSpPr>
        <p:spPr>
          <a:xfrm>
            <a:off x="5063760" y="44244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 name="Shape 49"/>
        <p:cNvGrpSpPr/>
        <p:nvPr/>
      </p:nvGrpSpPr>
      <p:grpSpPr>
        <a:xfrm>
          <a:off x="0" y="0"/>
          <a:ext cx="0" cy="0"/>
          <a:chOff x="0" y="0"/>
          <a:chExt cx="0" cy="0"/>
        </a:xfrm>
      </p:grpSpPr>
      <p:sp>
        <p:nvSpPr>
          <p:cNvPr id="50" name="Google Shape;50;p13"/>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3"/>
          <p:cNvSpPr txBox="1"/>
          <p:nvPr>
            <p:ph idx="1" type="body"/>
          </p:nvPr>
        </p:nvSpPr>
        <p:spPr>
          <a:xfrm>
            <a:off x="360000" y="19800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3"/>
          <p:cNvSpPr txBox="1"/>
          <p:nvPr>
            <p:ph idx="2" type="body"/>
          </p:nvPr>
        </p:nvSpPr>
        <p:spPr>
          <a:xfrm>
            <a:off x="3463920" y="19800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3"/>
          <p:cNvSpPr txBox="1"/>
          <p:nvPr>
            <p:ph idx="3" type="body"/>
          </p:nvPr>
        </p:nvSpPr>
        <p:spPr>
          <a:xfrm>
            <a:off x="6567480" y="19800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3"/>
          <p:cNvSpPr txBox="1"/>
          <p:nvPr>
            <p:ph idx="4" type="body"/>
          </p:nvPr>
        </p:nvSpPr>
        <p:spPr>
          <a:xfrm>
            <a:off x="360000" y="44244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3"/>
          <p:cNvSpPr txBox="1"/>
          <p:nvPr>
            <p:ph idx="5" type="body"/>
          </p:nvPr>
        </p:nvSpPr>
        <p:spPr>
          <a:xfrm>
            <a:off x="3463920" y="44244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3"/>
          <p:cNvSpPr txBox="1"/>
          <p:nvPr>
            <p:ph idx="6" type="body"/>
          </p:nvPr>
        </p:nvSpPr>
        <p:spPr>
          <a:xfrm>
            <a:off x="6567480" y="44244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
          <p:cNvSpPr txBox="1"/>
          <p:nvPr>
            <p:ph idx="1" type="subTitle"/>
          </p:nvPr>
        </p:nvSpPr>
        <p:spPr>
          <a:xfrm>
            <a:off x="360000" y="1980000"/>
            <a:ext cx="9179640" cy="467964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8" name="Shape 68"/>
        <p:cNvGrpSpPr/>
        <p:nvPr/>
      </p:nvGrpSpPr>
      <p:grpSpPr>
        <a:xfrm>
          <a:off x="0" y="0"/>
          <a:ext cx="0" cy="0"/>
          <a:chOff x="0" y="0"/>
          <a:chExt cx="0" cy="0"/>
        </a:xfrm>
      </p:grpSpPr>
      <p:sp>
        <p:nvSpPr>
          <p:cNvPr id="69" name="Google Shape;69;p17"/>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7"/>
          <p:cNvSpPr txBox="1"/>
          <p:nvPr>
            <p:ph idx="1" type="body"/>
          </p:nvPr>
        </p:nvSpPr>
        <p:spPr>
          <a:xfrm>
            <a:off x="360000" y="1980000"/>
            <a:ext cx="9179640" cy="46796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1" name="Shape 71"/>
        <p:cNvGrpSpPr/>
        <p:nvPr/>
      </p:nvGrpSpPr>
      <p:grpSpPr>
        <a:xfrm>
          <a:off x="0" y="0"/>
          <a:ext cx="0" cy="0"/>
          <a:chOff x="0" y="0"/>
          <a:chExt cx="0" cy="0"/>
        </a:xfrm>
      </p:grpSpPr>
      <p:sp>
        <p:nvSpPr>
          <p:cNvPr id="72" name="Google Shape;72;p18"/>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8"/>
          <p:cNvSpPr txBox="1"/>
          <p:nvPr>
            <p:ph idx="1" type="body"/>
          </p:nvPr>
        </p:nvSpPr>
        <p:spPr>
          <a:xfrm>
            <a:off x="360000" y="1980000"/>
            <a:ext cx="4479480" cy="46796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8"/>
          <p:cNvSpPr txBox="1"/>
          <p:nvPr>
            <p:ph idx="2" type="body"/>
          </p:nvPr>
        </p:nvSpPr>
        <p:spPr>
          <a:xfrm>
            <a:off x="5063760" y="1980000"/>
            <a:ext cx="4479480" cy="46796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9"/>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7" name="Shape 77"/>
        <p:cNvGrpSpPr/>
        <p:nvPr/>
      </p:nvGrpSpPr>
      <p:grpSpPr>
        <a:xfrm>
          <a:off x="0" y="0"/>
          <a:ext cx="0" cy="0"/>
          <a:chOff x="0" y="0"/>
          <a:chExt cx="0" cy="0"/>
        </a:xfrm>
      </p:grpSpPr>
      <p:sp>
        <p:nvSpPr>
          <p:cNvPr id="78" name="Google Shape;78;p20"/>
          <p:cNvSpPr txBox="1"/>
          <p:nvPr>
            <p:ph idx="1" type="subTitle"/>
          </p:nvPr>
        </p:nvSpPr>
        <p:spPr>
          <a:xfrm>
            <a:off x="360000" y="360000"/>
            <a:ext cx="9359640" cy="41716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9" name="Shape 79"/>
        <p:cNvGrpSpPr/>
        <p:nvPr/>
      </p:nvGrpSpPr>
      <p:grpSpPr>
        <a:xfrm>
          <a:off x="0" y="0"/>
          <a:ext cx="0" cy="0"/>
          <a:chOff x="0" y="0"/>
          <a:chExt cx="0" cy="0"/>
        </a:xfrm>
      </p:grpSpPr>
      <p:sp>
        <p:nvSpPr>
          <p:cNvPr id="80" name="Google Shape;80;p21"/>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1"/>
          <p:cNvSpPr txBox="1"/>
          <p:nvPr>
            <p:ph idx="1" type="body"/>
          </p:nvPr>
        </p:nvSpPr>
        <p:spPr>
          <a:xfrm>
            <a:off x="36000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1"/>
          <p:cNvSpPr txBox="1"/>
          <p:nvPr>
            <p:ph idx="2" type="body"/>
          </p:nvPr>
        </p:nvSpPr>
        <p:spPr>
          <a:xfrm>
            <a:off x="5063760" y="1980000"/>
            <a:ext cx="4479480" cy="46796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1"/>
          <p:cNvSpPr txBox="1"/>
          <p:nvPr>
            <p:ph idx="3" type="body"/>
          </p:nvPr>
        </p:nvSpPr>
        <p:spPr>
          <a:xfrm>
            <a:off x="360000" y="44244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4" name="Shape 84"/>
        <p:cNvGrpSpPr/>
        <p:nvPr/>
      </p:nvGrpSpPr>
      <p:grpSpPr>
        <a:xfrm>
          <a:off x="0" y="0"/>
          <a:ext cx="0" cy="0"/>
          <a:chOff x="0" y="0"/>
          <a:chExt cx="0" cy="0"/>
        </a:xfrm>
      </p:grpSpPr>
      <p:sp>
        <p:nvSpPr>
          <p:cNvPr id="85" name="Google Shape;85;p22"/>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2"/>
          <p:cNvSpPr txBox="1"/>
          <p:nvPr>
            <p:ph idx="1" type="body"/>
          </p:nvPr>
        </p:nvSpPr>
        <p:spPr>
          <a:xfrm>
            <a:off x="360000" y="1980000"/>
            <a:ext cx="4479480" cy="46796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2"/>
          <p:cNvSpPr txBox="1"/>
          <p:nvPr>
            <p:ph idx="2" type="body"/>
          </p:nvPr>
        </p:nvSpPr>
        <p:spPr>
          <a:xfrm>
            <a:off x="506376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2"/>
          <p:cNvSpPr txBox="1"/>
          <p:nvPr>
            <p:ph idx="3" type="body"/>
          </p:nvPr>
        </p:nvSpPr>
        <p:spPr>
          <a:xfrm>
            <a:off x="5063760" y="44244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9" name="Shape 89"/>
        <p:cNvGrpSpPr/>
        <p:nvPr/>
      </p:nvGrpSpPr>
      <p:grpSpPr>
        <a:xfrm>
          <a:off x="0" y="0"/>
          <a:ext cx="0" cy="0"/>
          <a:chOff x="0" y="0"/>
          <a:chExt cx="0" cy="0"/>
        </a:xfrm>
      </p:grpSpPr>
      <p:sp>
        <p:nvSpPr>
          <p:cNvPr id="90" name="Google Shape;90;p23"/>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23"/>
          <p:cNvSpPr txBox="1"/>
          <p:nvPr>
            <p:ph idx="1" type="body"/>
          </p:nvPr>
        </p:nvSpPr>
        <p:spPr>
          <a:xfrm>
            <a:off x="36000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23"/>
          <p:cNvSpPr txBox="1"/>
          <p:nvPr>
            <p:ph idx="2" type="body"/>
          </p:nvPr>
        </p:nvSpPr>
        <p:spPr>
          <a:xfrm>
            <a:off x="506376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3"/>
          <p:cNvSpPr txBox="1"/>
          <p:nvPr>
            <p:ph idx="3" type="body"/>
          </p:nvPr>
        </p:nvSpPr>
        <p:spPr>
          <a:xfrm>
            <a:off x="360000" y="4424400"/>
            <a:ext cx="917964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4" name="Shape 94"/>
        <p:cNvGrpSpPr/>
        <p:nvPr/>
      </p:nvGrpSpPr>
      <p:grpSpPr>
        <a:xfrm>
          <a:off x="0" y="0"/>
          <a:ext cx="0" cy="0"/>
          <a:chOff x="0" y="0"/>
          <a:chExt cx="0" cy="0"/>
        </a:xfrm>
      </p:grpSpPr>
      <p:sp>
        <p:nvSpPr>
          <p:cNvPr id="95" name="Google Shape;95;p24"/>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4"/>
          <p:cNvSpPr txBox="1"/>
          <p:nvPr>
            <p:ph idx="1" type="body"/>
          </p:nvPr>
        </p:nvSpPr>
        <p:spPr>
          <a:xfrm>
            <a:off x="360000" y="1980000"/>
            <a:ext cx="917964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24"/>
          <p:cNvSpPr txBox="1"/>
          <p:nvPr>
            <p:ph idx="2" type="body"/>
          </p:nvPr>
        </p:nvSpPr>
        <p:spPr>
          <a:xfrm>
            <a:off x="360000" y="4424400"/>
            <a:ext cx="917964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8" name="Shape 98"/>
        <p:cNvGrpSpPr/>
        <p:nvPr/>
      </p:nvGrpSpPr>
      <p:grpSpPr>
        <a:xfrm>
          <a:off x="0" y="0"/>
          <a:ext cx="0" cy="0"/>
          <a:chOff x="0" y="0"/>
          <a:chExt cx="0" cy="0"/>
        </a:xfrm>
      </p:grpSpPr>
      <p:sp>
        <p:nvSpPr>
          <p:cNvPr id="99" name="Google Shape;99;p25"/>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5"/>
          <p:cNvSpPr txBox="1"/>
          <p:nvPr>
            <p:ph idx="1" type="body"/>
          </p:nvPr>
        </p:nvSpPr>
        <p:spPr>
          <a:xfrm>
            <a:off x="36000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25"/>
          <p:cNvSpPr txBox="1"/>
          <p:nvPr>
            <p:ph idx="2" type="body"/>
          </p:nvPr>
        </p:nvSpPr>
        <p:spPr>
          <a:xfrm>
            <a:off x="506376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5"/>
          <p:cNvSpPr txBox="1"/>
          <p:nvPr>
            <p:ph idx="3" type="body"/>
          </p:nvPr>
        </p:nvSpPr>
        <p:spPr>
          <a:xfrm>
            <a:off x="360000" y="44244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25"/>
          <p:cNvSpPr txBox="1"/>
          <p:nvPr>
            <p:ph idx="4" type="body"/>
          </p:nvPr>
        </p:nvSpPr>
        <p:spPr>
          <a:xfrm>
            <a:off x="5063760" y="44244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4" name="Shape 104"/>
        <p:cNvGrpSpPr/>
        <p:nvPr/>
      </p:nvGrpSpPr>
      <p:grpSpPr>
        <a:xfrm>
          <a:off x="0" y="0"/>
          <a:ext cx="0" cy="0"/>
          <a:chOff x="0" y="0"/>
          <a:chExt cx="0" cy="0"/>
        </a:xfrm>
      </p:grpSpPr>
      <p:sp>
        <p:nvSpPr>
          <p:cNvPr id="105" name="Google Shape;105;p26"/>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60000" y="19800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26"/>
          <p:cNvSpPr txBox="1"/>
          <p:nvPr>
            <p:ph idx="2" type="body"/>
          </p:nvPr>
        </p:nvSpPr>
        <p:spPr>
          <a:xfrm>
            <a:off x="3463920" y="19800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26"/>
          <p:cNvSpPr txBox="1"/>
          <p:nvPr>
            <p:ph idx="3" type="body"/>
          </p:nvPr>
        </p:nvSpPr>
        <p:spPr>
          <a:xfrm>
            <a:off x="6567480" y="19800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26"/>
          <p:cNvSpPr txBox="1"/>
          <p:nvPr>
            <p:ph idx="4" type="body"/>
          </p:nvPr>
        </p:nvSpPr>
        <p:spPr>
          <a:xfrm>
            <a:off x="360000" y="44244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26"/>
          <p:cNvSpPr txBox="1"/>
          <p:nvPr>
            <p:ph idx="5" type="body"/>
          </p:nvPr>
        </p:nvSpPr>
        <p:spPr>
          <a:xfrm>
            <a:off x="3463920" y="44244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26"/>
          <p:cNvSpPr txBox="1"/>
          <p:nvPr>
            <p:ph idx="6" type="body"/>
          </p:nvPr>
        </p:nvSpPr>
        <p:spPr>
          <a:xfrm>
            <a:off x="6567480" y="4424400"/>
            <a:ext cx="295560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4"/>
          <p:cNvSpPr txBox="1"/>
          <p:nvPr>
            <p:ph idx="1" type="subTitle"/>
          </p:nvPr>
        </p:nvSpPr>
        <p:spPr>
          <a:xfrm>
            <a:off x="360000" y="1980000"/>
            <a:ext cx="9179640" cy="467964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 name="Shape 16"/>
        <p:cNvGrpSpPr/>
        <p:nvPr/>
      </p:nvGrpSpPr>
      <p:grpSpPr>
        <a:xfrm>
          <a:off x="0" y="0"/>
          <a:ext cx="0" cy="0"/>
          <a:chOff x="0" y="0"/>
          <a:chExt cx="0" cy="0"/>
        </a:xfrm>
      </p:grpSpPr>
      <p:sp>
        <p:nvSpPr>
          <p:cNvPr id="17" name="Google Shape;17;p5"/>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
          <p:cNvSpPr txBox="1"/>
          <p:nvPr>
            <p:ph idx="1" type="body"/>
          </p:nvPr>
        </p:nvSpPr>
        <p:spPr>
          <a:xfrm>
            <a:off x="360000" y="1980000"/>
            <a:ext cx="4479480" cy="46796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5"/>
          <p:cNvSpPr txBox="1"/>
          <p:nvPr>
            <p:ph idx="2" type="body"/>
          </p:nvPr>
        </p:nvSpPr>
        <p:spPr>
          <a:xfrm>
            <a:off x="5063760" y="1980000"/>
            <a:ext cx="4479480" cy="46796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 name="Shape 22"/>
        <p:cNvGrpSpPr/>
        <p:nvPr/>
      </p:nvGrpSpPr>
      <p:grpSpPr>
        <a:xfrm>
          <a:off x="0" y="0"/>
          <a:ext cx="0" cy="0"/>
          <a:chOff x="0" y="0"/>
          <a:chExt cx="0" cy="0"/>
        </a:xfrm>
      </p:grpSpPr>
      <p:sp>
        <p:nvSpPr>
          <p:cNvPr id="23" name="Google Shape;23;p7"/>
          <p:cNvSpPr txBox="1"/>
          <p:nvPr>
            <p:ph idx="1" type="subTitle"/>
          </p:nvPr>
        </p:nvSpPr>
        <p:spPr>
          <a:xfrm>
            <a:off x="360000" y="360000"/>
            <a:ext cx="9359640" cy="41716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 name="Shape 24"/>
        <p:cNvGrpSpPr/>
        <p:nvPr/>
      </p:nvGrpSpPr>
      <p:grpSpPr>
        <a:xfrm>
          <a:off x="0" y="0"/>
          <a:ext cx="0" cy="0"/>
          <a:chOff x="0" y="0"/>
          <a:chExt cx="0" cy="0"/>
        </a:xfrm>
      </p:grpSpPr>
      <p:sp>
        <p:nvSpPr>
          <p:cNvPr id="25" name="Google Shape;25;p8"/>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8"/>
          <p:cNvSpPr txBox="1"/>
          <p:nvPr>
            <p:ph idx="1" type="body"/>
          </p:nvPr>
        </p:nvSpPr>
        <p:spPr>
          <a:xfrm>
            <a:off x="36000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8"/>
          <p:cNvSpPr txBox="1"/>
          <p:nvPr>
            <p:ph idx="2" type="body"/>
          </p:nvPr>
        </p:nvSpPr>
        <p:spPr>
          <a:xfrm>
            <a:off x="5063760" y="1980000"/>
            <a:ext cx="4479480" cy="46796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8"/>
          <p:cNvSpPr txBox="1"/>
          <p:nvPr>
            <p:ph idx="3" type="body"/>
          </p:nvPr>
        </p:nvSpPr>
        <p:spPr>
          <a:xfrm>
            <a:off x="360000" y="44244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 name="Shape 29"/>
        <p:cNvGrpSpPr/>
        <p:nvPr/>
      </p:nvGrpSpPr>
      <p:grpSpPr>
        <a:xfrm>
          <a:off x="0" y="0"/>
          <a:ext cx="0" cy="0"/>
          <a:chOff x="0" y="0"/>
          <a:chExt cx="0" cy="0"/>
        </a:xfrm>
      </p:grpSpPr>
      <p:sp>
        <p:nvSpPr>
          <p:cNvPr id="30" name="Google Shape;30;p9"/>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9"/>
          <p:cNvSpPr txBox="1"/>
          <p:nvPr>
            <p:ph idx="1" type="body"/>
          </p:nvPr>
        </p:nvSpPr>
        <p:spPr>
          <a:xfrm>
            <a:off x="360000" y="1980000"/>
            <a:ext cx="4479480" cy="46796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9"/>
          <p:cNvSpPr txBox="1"/>
          <p:nvPr>
            <p:ph idx="2" type="body"/>
          </p:nvPr>
        </p:nvSpPr>
        <p:spPr>
          <a:xfrm>
            <a:off x="506376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9"/>
          <p:cNvSpPr txBox="1"/>
          <p:nvPr>
            <p:ph idx="3" type="body"/>
          </p:nvPr>
        </p:nvSpPr>
        <p:spPr>
          <a:xfrm>
            <a:off x="5063760" y="44244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 name="Shape 34"/>
        <p:cNvGrpSpPr/>
        <p:nvPr/>
      </p:nvGrpSpPr>
      <p:grpSpPr>
        <a:xfrm>
          <a:off x="0" y="0"/>
          <a:ext cx="0" cy="0"/>
          <a:chOff x="0" y="0"/>
          <a:chExt cx="0" cy="0"/>
        </a:xfrm>
      </p:grpSpPr>
      <p:sp>
        <p:nvSpPr>
          <p:cNvPr id="35" name="Google Shape;35;p10"/>
          <p:cNvSpPr txBox="1"/>
          <p:nvPr>
            <p:ph type="title"/>
          </p:nvPr>
        </p:nvSpPr>
        <p:spPr>
          <a:xfrm>
            <a:off x="360000" y="360000"/>
            <a:ext cx="9359640" cy="8996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0"/>
          <p:cNvSpPr txBox="1"/>
          <p:nvPr>
            <p:ph idx="1" type="body"/>
          </p:nvPr>
        </p:nvSpPr>
        <p:spPr>
          <a:xfrm>
            <a:off x="36000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0"/>
          <p:cNvSpPr txBox="1"/>
          <p:nvPr>
            <p:ph idx="2" type="body"/>
          </p:nvPr>
        </p:nvSpPr>
        <p:spPr>
          <a:xfrm>
            <a:off x="5063760" y="1980000"/>
            <a:ext cx="447948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0"/>
          <p:cNvSpPr txBox="1"/>
          <p:nvPr>
            <p:ph idx="3" type="body"/>
          </p:nvPr>
        </p:nvSpPr>
        <p:spPr>
          <a:xfrm>
            <a:off x="360000" y="4424400"/>
            <a:ext cx="9179640" cy="2232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p:nvPr/>
        </p:nvSpPr>
        <p:spPr>
          <a:xfrm>
            <a:off x="0" y="3150000"/>
            <a:ext cx="9719640" cy="1259640"/>
          </a:xfrm>
          <a:prstGeom prst="rect">
            <a:avLst/>
          </a:prstGeom>
          <a:solidFill>
            <a:srgbClr val="E74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360000" y="360000"/>
            <a:ext cx="9359640" cy="89964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504000" y="1768680"/>
            <a:ext cx="9072000" cy="4384080"/>
          </a:xfrm>
          <a:prstGeom prst="rect">
            <a:avLst/>
          </a:prstGeom>
          <a:noFill/>
          <a:ln>
            <a:noFill/>
          </a:ln>
        </p:spPr>
        <p:txBody>
          <a:bodyPr anchorCtr="0" anchor="t" bIns="0" lIns="0" spcFirstLastPara="1" rIns="0" wrap="square" tIns="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mc:Choice Requires="p14">
      <p:transition spd="slow" p14:dur="13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7" name="Shape 57"/>
        <p:cNvGrpSpPr/>
        <p:nvPr/>
      </p:nvGrpSpPr>
      <p:grpSpPr>
        <a:xfrm>
          <a:off x="0" y="0"/>
          <a:ext cx="0" cy="0"/>
          <a:chOff x="0" y="0"/>
          <a:chExt cx="0" cy="0"/>
        </a:xfrm>
      </p:grpSpPr>
      <p:sp>
        <p:nvSpPr>
          <p:cNvPr id="58" name="Google Shape;58;p14"/>
          <p:cNvSpPr/>
          <p:nvPr/>
        </p:nvSpPr>
        <p:spPr>
          <a:xfrm>
            <a:off x="0" y="180000"/>
            <a:ext cx="9719640" cy="1259640"/>
          </a:xfrm>
          <a:prstGeom prst="rect">
            <a:avLst/>
          </a:prstGeom>
          <a:solidFill>
            <a:srgbClr val="E74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7560000" y="6840000"/>
            <a:ext cx="2519640" cy="539640"/>
          </a:xfrm>
          <a:prstGeom prst="rect">
            <a:avLst/>
          </a:prstGeom>
          <a:solidFill>
            <a:srgbClr val="E74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900000" y="6840000"/>
            <a:ext cx="6479640" cy="539640"/>
          </a:xfrm>
          <a:prstGeom prst="rect">
            <a:avLst/>
          </a:prstGeom>
          <a:solidFill>
            <a:srgbClr val="BDC3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180000" y="6840000"/>
            <a:ext cx="539640" cy="5396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360000" y="360000"/>
            <a:ext cx="9359640" cy="89964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14"/>
          <p:cNvSpPr txBox="1"/>
          <p:nvPr>
            <p:ph idx="1" type="body"/>
          </p:nvPr>
        </p:nvSpPr>
        <p:spPr>
          <a:xfrm>
            <a:off x="360000" y="1980000"/>
            <a:ext cx="9179640" cy="4679640"/>
          </a:xfrm>
          <a:prstGeom prst="rect">
            <a:avLst/>
          </a:prstGeom>
          <a:noFill/>
          <a:ln>
            <a:noFill/>
          </a:ln>
        </p:spPr>
        <p:txBody>
          <a:bodyPr anchorCtr="0" anchor="t" bIns="0" lIns="0" spcFirstLastPara="1" rIns="0" wrap="square" tIns="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mc:AlternateContent>
    <mc:Choice Requires="p14">
      <p:transition spd="slow" p14:dur="13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www.youtube.com/watch?v=dabJPCndzNA" TargetMode="Externa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www.youtube.com/watch?v=VeFfdZRTSE4" TargetMode="Externa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0" Type="http://schemas.openxmlformats.org/officeDocument/2006/relationships/hyperlink" Target="http://www.railway-fasteners.com/rail-track.html" TargetMode="External"/><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kjmm.org/articles/search_result.php?term=author&amp;f_name=Wookjin&amp;l_name=Choi" TargetMode="External"/><Relationship Id="rId4" Type="http://schemas.openxmlformats.org/officeDocument/2006/relationships/hyperlink" Target="http://kjmm.org/articles/search_result.php?term=author&amp;f_name=Min%20Ji&amp;l_name=Song" TargetMode="External"/><Relationship Id="rId9" Type="http://schemas.openxmlformats.org/officeDocument/2006/relationships/hyperlink" Target="http://www.railway-fasteners.com/news/how-rails-are-made.html" TargetMode="External"/><Relationship Id="rId5" Type="http://schemas.openxmlformats.org/officeDocument/2006/relationships/hyperlink" Target="http://kjmm.org/articles/search_result.php?term=author&amp;f_name=Nam-Hyoung&amp;l_name=Lim" TargetMode="External"/><Relationship Id="rId6" Type="http://schemas.openxmlformats.org/officeDocument/2006/relationships/hyperlink" Target="http://kjmm.org/articles/search_result.php?term=author&amp;f_name=Soo%20Yeol&amp;l_name=Lee" TargetMode="External"/><Relationship Id="rId7" Type="http://schemas.openxmlformats.org/officeDocument/2006/relationships/hyperlink" Target="https://www.sciencedirect.com/science/article/abs/pii/S0043164808001981?casa_token=5ytkYnsKiLMAAAAA:cKsP9GBJdYa8rUM8NIXEC9GmlWpPByDhs-riCWo6kv0_DByHXFYiS81ElWwLwe7be-cBsbQcGkw#!" TargetMode="External"/><Relationship Id="rId8" Type="http://schemas.openxmlformats.org/officeDocument/2006/relationships/hyperlink" Target="https://railroadrails.com/knowlege/how-are-railroad-tracks-mad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www.youtube.com/watch?v=uG35D_euM-0" TargetMode="Externa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p:nvPr/>
        </p:nvSpPr>
        <p:spPr>
          <a:xfrm>
            <a:off x="504000" y="3384000"/>
            <a:ext cx="9359640" cy="89964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i="1" lang="en-IN" sz="6400">
                <a:solidFill>
                  <a:srgbClr val="FFFFFF"/>
                </a:solidFill>
              </a:rPr>
              <a:t>RAILWAY TRACKS </a:t>
            </a:r>
            <a:endParaRPr b="1" i="1" sz="6400" u="none" cap="none" strike="noStrike">
              <a:solidFill>
                <a:schemeClr val="dk1"/>
              </a:solidFill>
            </a:endParaRPr>
          </a:p>
        </p:txBody>
      </p:sp>
      <p:sp>
        <p:nvSpPr>
          <p:cNvPr id="117" name="Google Shape;117;p27"/>
          <p:cNvSpPr/>
          <p:nvPr/>
        </p:nvSpPr>
        <p:spPr>
          <a:xfrm>
            <a:off x="504000" y="4680000"/>
            <a:ext cx="9215700" cy="2752200"/>
          </a:xfrm>
          <a:prstGeom prst="rect">
            <a:avLst/>
          </a:prstGeom>
          <a:gradFill>
            <a:gsLst>
              <a:gs pos="0">
                <a:srgbClr val="FDECDB"/>
              </a:gs>
              <a:gs pos="100000">
                <a:srgbClr val="F0A963"/>
              </a:gs>
            </a:gsLst>
            <a:lin ang="5400012"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IN" sz="2000" u="none" cap="none" strike="noStrike">
                <a:solidFill>
                  <a:srgbClr val="1C1C1C"/>
                </a:solidFill>
                <a:latin typeface="Arial"/>
                <a:ea typeface="Arial"/>
                <a:cs typeface="Arial"/>
                <a:sym typeface="Arial"/>
              </a:rPr>
              <a:t>Name: T</a:t>
            </a:r>
            <a:r>
              <a:rPr b="1" lang="en-IN" sz="2000">
                <a:solidFill>
                  <a:srgbClr val="1C1C1C"/>
                </a:solidFill>
              </a:rPr>
              <a:t>ejesh Vaish</a:t>
            </a:r>
            <a:br>
              <a:rPr b="0" i="0" lang="en-I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IN" sz="2000" u="none" cap="none" strike="noStrike">
                <a:solidFill>
                  <a:srgbClr val="1C1C1C"/>
                </a:solidFill>
                <a:latin typeface="Arial"/>
                <a:ea typeface="Arial"/>
                <a:cs typeface="Arial"/>
                <a:sym typeface="Arial"/>
              </a:rPr>
              <a:t>Roll No.: 190908</a:t>
            </a:r>
            <a:br>
              <a:rPr b="0" i="0" lang="en-I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IN" sz="2000" u="none" cap="none" strike="noStrike">
                <a:solidFill>
                  <a:srgbClr val="1C1C1C"/>
                </a:solidFill>
                <a:latin typeface="Arial"/>
                <a:ea typeface="Arial"/>
                <a:cs typeface="Arial"/>
                <a:sym typeface="Arial"/>
              </a:rPr>
              <a:t>Section :  S-5</a:t>
            </a:r>
            <a:br>
              <a:rPr b="0" i="0" lang="en-I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IN" sz="2000" u="none" cap="none" strike="noStrike">
                <a:solidFill>
                  <a:srgbClr val="1C1C1C"/>
                </a:solidFill>
                <a:latin typeface="Arial"/>
                <a:ea typeface="Arial"/>
                <a:cs typeface="Arial"/>
                <a:sym typeface="Arial"/>
              </a:rPr>
              <a:t>Tutor: Sourav Ghosh</a:t>
            </a:r>
            <a:br>
              <a:rPr b="0" i="0" lang="en-I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IN" sz="2000" u="none" cap="none" strike="noStrike">
                <a:solidFill>
                  <a:srgbClr val="1C1C1C"/>
                </a:solidFill>
                <a:latin typeface="Arial"/>
                <a:ea typeface="Arial"/>
                <a:cs typeface="Arial"/>
                <a:sym typeface="Arial"/>
              </a:rPr>
              <a:t>Instructor: Dr. Anish Upadh</a:t>
            </a:r>
            <a:r>
              <a:rPr b="1" lang="en-IN" sz="2000">
                <a:solidFill>
                  <a:srgbClr val="1C1C1C"/>
                </a:solidFill>
              </a:rPr>
              <a:t>yaya</a:t>
            </a:r>
            <a:endParaRPr b="0" i="0" sz="2000" u="none" cap="none" strike="noStrike">
              <a:solidFill>
                <a:schemeClr val="dk1"/>
              </a:solidFill>
              <a:latin typeface="Arial"/>
              <a:ea typeface="Arial"/>
              <a:cs typeface="Arial"/>
              <a:sym typeface="Arial"/>
            </a:endParaRPr>
          </a:p>
        </p:txBody>
      </p:sp>
      <p:pic>
        <p:nvPicPr>
          <p:cNvPr id="118" name="Google Shape;118;p27"/>
          <p:cNvPicPr preferRelativeResize="0"/>
          <p:nvPr/>
        </p:nvPicPr>
        <p:blipFill rotWithShape="1">
          <a:blip r:embed="rId3">
            <a:alphaModFix/>
          </a:blip>
          <a:srcRect b="0" l="0" r="0" t="0"/>
          <a:stretch/>
        </p:blipFill>
        <p:spPr>
          <a:xfrm>
            <a:off x="7743423" y="4941325"/>
            <a:ext cx="1751760" cy="1668240"/>
          </a:xfrm>
          <a:prstGeom prst="rect">
            <a:avLst/>
          </a:prstGeom>
          <a:noFill/>
          <a:ln>
            <a:noFill/>
          </a:ln>
        </p:spPr>
      </p:pic>
      <p:sp>
        <p:nvSpPr>
          <p:cNvPr id="119" name="Google Shape;119;p27"/>
          <p:cNvSpPr/>
          <p:nvPr/>
        </p:nvSpPr>
        <p:spPr>
          <a:xfrm>
            <a:off x="144000" y="144000"/>
            <a:ext cx="9791700" cy="899700"/>
          </a:xfrm>
          <a:prstGeom prst="rect">
            <a:avLst/>
          </a:prstGeom>
          <a:solidFill>
            <a:srgbClr val="FFFFFF"/>
          </a:solid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en-IN" sz="2800" u="none" cap="none" strike="noStrike">
                <a:solidFill>
                  <a:schemeClr val="dk1"/>
                </a:solidFill>
                <a:latin typeface="Arial"/>
                <a:ea typeface="Arial"/>
                <a:cs typeface="Arial"/>
                <a:sym typeface="Arial"/>
              </a:rPr>
              <a:t>TA201T:  Introduction to Manufacturing Processes I</a:t>
            </a:r>
            <a:endParaRPr/>
          </a:p>
          <a:p>
            <a:pPr indent="0" lvl="0" marL="0" marR="0" rtl="0" algn="ctr">
              <a:lnSpc>
                <a:spcPct val="100000"/>
              </a:lnSpc>
              <a:spcBef>
                <a:spcPts val="0"/>
              </a:spcBef>
              <a:spcAft>
                <a:spcPts val="0"/>
              </a:spcAft>
              <a:buNone/>
            </a:pPr>
            <a:r>
              <a:rPr b="1" i="1" lang="en-IN" sz="2400" u="none" cap="none" strike="noStrike">
                <a:solidFill>
                  <a:schemeClr val="dk1"/>
                </a:solidFill>
                <a:latin typeface="Arial"/>
                <a:ea typeface="Arial"/>
                <a:cs typeface="Arial"/>
                <a:sym typeface="Arial"/>
              </a:rPr>
              <a:t>2020-21 Semester I</a:t>
            </a:r>
            <a:endParaRPr b="1" i="1" sz="2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120" name="Google Shape;120;p27"/>
          <p:cNvSpPr txBox="1"/>
          <p:nvPr/>
        </p:nvSpPr>
        <p:spPr>
          <a:xfrm>
            <a:off x="388318" y="1829094"/>
            <a:ext cx="9591000" cy="769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3500" u="sng" cap="none" strike="noStrike">
                <a:solidFill>
                  <a:srgbClr val="974806"/>
                </a:solidFill>
                <a:latin typeface="Arial"/>
                <a:ea typeface="Arial"/>
                <a:cs typeface="Arial"/>
                <a:sym typeface="Arial"/>
              </a:rPr>
              <a:t>Manufacturing Case Study</a:t>
            </a:r>
            <a:endParaRPr sz="2700"/>
          </a:p>
          <a:p>
            <a:pPr indent="0" lvl="0" marL="0" marR="0" rtl="0" algn="ctr">
              <a:spcBef>
                <a:spcPts val="0"/>
              </a:spcBef>
              <a:spcAft>
                <a:spcPts val="0"/>
              </a:spcAft>
              <a:buNone/>
            </a:pPr>
            <a:r>
              <a:t/>
            </a:r>
            <a:endParaRPr b="1" i="1" sz="2200" u="none" cap="none" strike="noStrike">
              <a:solidFill>
                <a:srgbClr val="00206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 calcmode="lin" valueType="num">
                                      <p:cBhvr additive="base">
                                        <p:cTn dur="1000"/>
                                        <p:tgtEl>
                                          <p:spTgt spid="11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 calcmode="lin" valueType="num">
                                      <p:cBhvr additive="base">
                                        <p:cTn dur="1000"/>
                                        <p:tgtEl>
                                          <p:spTgt spid="11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 calcmode="lin" valueType="num">
                                      <p:cBhvr additive="base">
                                        <p:cTn dur="1000"/>
                                        <p:tgtEl>
                                          <p:spTgt spid="11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anim calcmode="lin" valueType="num">
                                      <p:cBhvr additive="base">
                                        <p:cTn dur="1000"/>
                                        <p:tgtEl>
                                          <p:spTgt spid="11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7">
                                            <p:txEl>
                                              <p:pRg end="4" st="4"/>
                                            </p:txEl>
                                          </p:spTgt>
                                        </p:tgtEl>
                                        <p:attrNameLst>
                                          <p:attrName>style.visibility</p:attrName>
                                        </p:attrNameLst>
                                      </p:cBhvr>
                                      <p:to>
                                        <p:strVal val="visible"/>
                                      </p:to>
                                    </p:set>
                                    <p:anim calcmode="lin" valueType="num">
                                      <p:cBhvr additive="base">
                                        <p:cTn dur="1000"/>
                                        <p:tgtEl>
                                          <p:spTgt spid="11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6"/>
          <p:cNvSpPr txBox="1"/>
          <p:nvPr/>
        </p:nvSpPr>
        <p:spPr>
          <a:xfrm>
            <a:off x="273250" y="309675"/>
            <a:ext cx="62664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4000">
                <a:solidFill>
                  <a:srgbClr val="FFFFFF"/>
                </a:solidFill>
              </a:rPr>
              <a:t>Steel  microstructure </a:t>
            </a:r>
            <a:endParaRPr b="1" sz="4000">
              <a:solidFill>
                <a:srgbClr val="FFFFFF"/>
              </a:solidFill>
            </a:endParaRPr>
          </a:p>
        </p:txBody>
      </p:sp>
      <p:sp>
        <p:nvSpPr>
          <p:cNvPr id="190" name="Google Shape;190;p36"/>
          <p:cNvSpPr txBox="1"/>
          <p:nvPr/>
        </p:nvSpPr>
        <p:spPr>
          <a:xfrm>
            <a:off x="127525" y="1548375"/>
            <a:ext cx="9782100" cy="5209800"/>
          </a:xfrm>
          <a:prstGeom prst="rect">
            <a:avLst/>
          </a:prstGeom>
          <a:gradFill>
            <a:gsLst>
              <a:gs pos="0">
                <a:srgbClr val="FFFFFF"/>
              </a:gs>
              <a:gs pos="100000">
                <a:srgbClr val="B3B3B3"/>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36"/>
          <p:cNvPicPr preferRelativeResize="0"/>
          <p:nvPr/>
        </p:nvPicPr>
        <p:blipFill>
          <a:blip r:embed="rId3">
            <a:alphaModFix/>
          </a:blip>
          <a:stretch>
            <a:fillRect/>
          </a:stretch>
        </p:blipFill>
        <p:spPr>
          <a:xfrm>
            <a:off x="127513" y="1295587"/>
            <a:ext cx="9709150" cy="4968501"/>
          </a:xfrm>
          <a:prstGeom prst="rect">
            <a:avLst/>
          </a:prstGeom>
          <a:noFill/>
          <a:ln>
            <a:noFill/>
          </a:ln>
        </p:spPr>
      </p:pic>
      <p:sp>
        <p:nvSpPr>
          <p:cNvPr id="192" name="Google Shape;192;p36"/>
          <p:cNvSpPr txBox="1"/>
          <p:nvPr/>
        </p:nvSpPr>
        <p:spPr>
          <a:xfrm>
            <a:off x="790350" y="6375500"/>
            <a:ext cx="8088000" cy="1038300"/>
          </a:xfrm>
          <a:prstGeom prst="rect">
            <a:avLst/>
          </a:prstGeom>
          <a:gradFill>
            <a:gsLst>
              <a:gs pos="0">
                <a:srgbClr val="FABA86"/>
              </a:gs>
              <a:gs pos="100000">
                <a:srgbClr val="E97414"/>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The three rails had different microstructures in the railhead, while the other positions had similar pearlite structures.This was due to the effect of the additional heat treatment followed by moderate cooling.</a:t>
            </a:r>
            <a:endParaRPr sz="2000">
              <a:solidFill>
                <a:srgbClr val="FFFFFF"/>
              </a:solidFill>
            </a:endParaRPr>
          </a:p>
        </p:txBody>
      </p:sp>
      <p:sp>
        <p:nvSpPr>
          <p:cNvPr id="193" name="Google Shape;193;p36"/>
          <p:cNvSpPr txBox="1"/>
          <p:nvPr/>
        </p:nvSpPr>
        <p:spPr>
          <a:xfrm>
            <a:off x="5930700" y="205600"/>
            <a:ext cx="3684900" cy="1075500"/>
          </a:xfrm>
          <a:prstGeom prst="rect">
            <a:avLst/>
          </a:prstGeom>
          <a:gradFill>
            <a:gsLst>
              <a:gs pos="0">
                <a:srgbClr val="FABA86"/>
              </a:gs>
              <a:gs pos="100000">
                <a:srgbClr val="E97414"/>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900">
                <a:solidFill>
                  <a:srgbClr val="FFFFFF"/>
                </a:solidFill>
              </a:rPr>
              <a:t>Different numbers signify the different point of the rail !(Play the slides for better view)</a:t>
            </a:r>
            <a:endParaRPr b="1" sz="1900">
              <a:solidFill>
                <a:srgbClr val="FFFFFF"/>
              </a:solidFill>
            </a:endParaRPr>
          </a:p>
        </p:txBody>
      </p:sp>
      <p:pic>
        <p:nvPicPr>
          <p:cNvPr id="194" name="Google Shape;194;p36"/>
          <p:cNvPicPr preferRelativeResize="0"/>
          <p:nvPr/>
        </p:nvPicPr>
        <p:blipFill>
          <a:blip r:embed="rId4">
            <a:alphaModFix/>
          </a:blip>
          <a:stretch>
            <a:fillRect/>
          </a:stretch>
        </p:blipFill>
        <p:spPr>
          <a:xfrm>
            <a:off x="0" y="1281100"/>
            <a:ext cx="3407675" cy="251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7"/>
          <p:cNvPicPr preferRelativeResize="0"/>
          <p:nvPr/>
        </p:nvPicPr>
        <p:blipFill>
          <a:blip r:embed="rId3">
            <a:alphaModFix/>
          </a:blip>
          <a:stretch>
            <a:fillRect/>
          </a:stretch>
        </p:blipFill>
        <p:spPr>
          <a:xfrm>
            <a:off x="1015236" y="1123000"/>
            <a:ext cx="9065390" cy="2878250"/>
          </a:xfrm>
          <a:prstGeom prst="rect">
            <a:avLst/>
          </a:prstGeom>
          <a:noFill/>
          <a:ln>
            <a:noFill/>
          </a:ln>
        </p:spPr>
      </p:pic>
      <p:pic>
        <p:nvPicPr>
          <p:cNvPr id="200" name="Google Shape;200;p37"/>
          <p:cNvPicPr preferRelativeResize="0"/>
          <p:nvPr/>
        </p:nvPicPr>
        <p:blipFill>
          <a:blip r:embed="rId4">
            <a:alphaModFix/>
          </a:blip>
          <a:stretch>
            <a:fillRect/>
          </a:stretch>
        </p:blipFill>
        <p:spPr>
          <a:xfrm>
            <a:off x="411188" y="4127775"/>
            <a:ext cx="9709150" cy="3273750"/>
          </a:xfrm>
          <a:prstGeom prst="rect">
            <a:avLst/>
          </a:prstGeom>
          <a:noFill/>
          <a:ln>
            <a:noFill/>
          </a:ln>
        </p:spPr>
      </p:pic>
      <p:sp>
        <p:nvSpPr>
          <p:cNvPr id="201" name="Google Shape;201;p37"/>
          <p:cNvSpPr txBox="1"/>
          <p:nvPr/>
        </p:nvSpPr>
        <p:spPr>
          <a:xfrm>
            <a:off x="411200" y="189775"/>
            <a:ext cx="9236100" cy="806700"/>
          </a:xfrm>
          <a:prstGeom prst="rect">
            <a:avLst/>
          </a:prstGeom>
          <a:gradFill>
            <a:gsLst>
              <a:gs pos="0">
                <a:srgbClr val="FABA86"/>
              </a:gs>
              <a:gs pos="100000">
                <a:srgbClr val="E97414"/>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000">
                <a:solidFill>
                  <a:srgbClr val="FFFFFF"/>
                </a:solidFill>
              </a:rPr>
              <a:t>The other two type of rails , have different microstructure , due to the heat - treatment in (b) and continues stress in (c)</a:t>
            </a:r>
            <a:endParaRPr b="1" sz="2000">
              <a:solidFill>
                <a:srgbClr val="FFFFFF"/>
              </a:solidFill>
            </a:endParaRPr>
          </a:p>
        </p:txBody>
      </p:sp>
      <p:pic>
        <p:nvPicPr>
          <p:cNvPr id="202" name="Google Shape;202;p37"/>
          <p:cNvPicPr preferRelativeResize="0"/>
          <p:nvPr/>
        </p:nvPicPr>
        <p:blipFill>
          <a:blip r:embed="rId5">
            <a:alphaModFix/>
          </a:blip>
          <a:stretch>
            <a:fillRect/>
          </a:stretch>
        </p:blipFill>
        <p:spPr>
          <a:xfrm>
            <a:off x="0" y="1059675"/>
            <a:ext cx="3985424" cy="3004900"/>
          </a:xfrm>
          <a:prstGeom prst="rect">
            <a:avLst/>
          </a:prstGeom>
          <a:noFill/>
          <a:ln>
            <a:noFill/>
          </a:ln>
        </p:spPr>
      </p:pic>
      <p:pic>
        <p:nvPicPr>
          <p:cNvPr id="203" name="Google Shape;203;p37"/>
          <p:cNvPicPr preferRelativeResize="0"/>
          <p:nvPr/>
        </p:nvPicPr>
        <p:blipFill>
          <a:blip r:embed="rId6">
            <a:alphaModFix/>
          </a:blip>
          <a:stretch>
            <a:fillRect/>
          </a:stretch>
        </p:blipFill>
        <p:spPr>
          <a:xfrm>
            <a:off x="0" y="4127775"/>
            <a:ext cx="3764025" cy="327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6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p:nvPr/>
        </p:nvSpPr>
        <p:spPr>
          <a:xfrm>
            <a:off x="252360" y="504000"/>
            <a:ext cx="9179640" cy="611640"/>
          </a:xfrm>
          <a:prstGeom prst="rect">
            <a:avLst/>
          </a:prstGeom>
          <a:gradFill>
            <a:gsLst>
              <a:gs pos="0">
                <a:srgbClr val="FABA86"/>
              </a:gs>
              <a:gs pos="100000">
                <a:srgbClr val="E97414"/>
              </a:gs>
            </a:gsLst>
            <a:path path="circle">
              <a:fillToRect b="50%" l="50%" r="50%" t="50%"/>
            </a:path>
            <a:tileRect/>
          </a:grad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i="0" lang="en-IN" sz="5210" u="none" cap="none" strike="noStrike">
                <a:solidFill>
                  <a:srgbClr val="FFFFFF"/>
                </a:solidFill>
                <a:latin typeface="Arial"/>
                <a:ea typeface="Arial"/>
                <a:cs typeface="Arial"/>
                <a:sym typeface="Arial"/>
              </a:rPr>
              <a:t>PART 2</a:t>
            </a:r>
            <a:endParaRPr b="0" i="0" sz="5210" u="none" cap="none" strike="noStrike">
              <a:solidFill>
                <a:srgbClr val="FFFFFF"/>
              </a:solidFill>
              <a:latin typeface="Arial"/>
              <a:ea typeface="Arial"/>
              <a:cs typeface="Arial"/>
              <a:sym typeface="Arial"/>
            </a:endParaRPr>
          </a:p>
        </p:txBody>
      </p:sp>
      <p:pic>
        <p:nvPicPr>
          <p:cNvPr id="209" name="Google Shape;209;p38"/>
          <p:cNvPicPr preferRelativeResize="0"/>
          <p:nvPr/>
        </p:nvPicPr>
        <p:blipFill>
          <a:blip r:embed="rId3">
            <a:alphaModFix/>
          </a:blip>
          <a:stretch>
            <a:fillRect/>
          </a:stretch>
        </p:blipFill>
        <p:spPr>
          <a:xfrm>
            <a:off x="182800" y="1616150"/>
            <a:ext cx="9715025" cy="5747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nvSpPr>
        <p:spPr>
          <a:xfrm>
            <a:off x="218600" y="255025"/>
            <a:ext cx="86709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600">
                <a:solidFill>
                  <a:srgbClr val="FFFFFF"/>
                </a:solidFill>
              </a:rPr>
              <a:t>This video concisely summarises the </a:t>
            </a:r>
            <a:r>
              <a:rPr b="1" lang="en-IN" sz="2600">
                <a:solidFill>
                  <a:srgbClr val="FFFFFF"/>
                </a:solidFill>
              </a:rPr>
              <a:t>manufacturing</a:t>
            </a:r>
            <a:r>
              <a:rPr b="1" lang="en-IN" sz="2600">
                <a:solidFill>
                  <a:srgbClr val="FFFFFF"/>
                </a:solidFill>
              </a:rPr>
              <a:t> of Railway tracks</a:t>
            </a:r>
            <a:endParaRPr b="1" sz="2600">
              <a:solidFill>
                <a:srgbClr val="FFFFFF"/>
              </a:solidFill>
            </a:endParaRPr>
          </a:p>
        </p:txBody>
      </p:sp>
      <p:pic>
        <p:nvPicPr>
          <p:cNvPr descr="Hello Everyone Welcome To Engineer's Academy&#10;&#10;In this video we have covered the manufacturing process of rail-tracks, &#10;Also we have discovered the various heat treatment processes.&#10;Topics Covered: Manufacturing of railway tracks , Heat treatment, Anneling, Normalising.&#10;&#10;Further As per the no. of strokes, 2 stroke &amp; 4 stroke see the difference here, https://youtu.be/NmgJf2IFGNk&#10;See here How an automobile works: https://youtu.be/JrV0sBldi_4&#10;See here working of 4 stroke IC engine: https://youtu.be/4DhHgsmmBkw&#10;See here the introduction of automobile engineering 1: https://youtu.be/VOAjT2QEOcg&#10;See here the introduction of Automobile Engineering 2: https://youtu.be/GXJAnXFJQ74&#10;See here the types of engines:  https://youtu.be/EiGRFaeH3WQ&#10;------------------------------------------------------------------------------------------------------------------------------------------&#10;BACKGROUND MUSIC&#10;‘Music by Epidemic Sound (http://www.epidemicsound.com)’&#10;&#10;INTRO MUSIC : &#10;Vanilla by MELURAN https://soundcloud.com/meluran&#10;Creative Commons — Attribution 3.0 Unported— CC BY 3.0 &#10;http://creativecommons.org/licenses/b...&#10;Music provided by Audio Library https://youtu.be/gOBw5e8WwgU&#10;&#10;Do Leave A Like and Subscribe For More Awesome Videos Like This.&#10;&#10;NOTE: ALL THE IMAGES/PICTURES SHOWN IN THE VIDEO BELONGS TO THE RESPECTED OWNERS AND NOT ME.. &#10;I AM NOT THE OWNER OF ANY PICTURES SHOWED IN THE VIDEOS&#10;-----------------------------------------------------------------------------------------------&#10;Follow and Like my Page on Facebook: https://www.facebook.com/Aim.amie9204&#10;Follow me on google plus: https://plus.google.com/u/0/+NarendraBhuktar&#10;Follow me on twitter: https://twitter.com/radhe_narendra&#10;Follow me on Instagram: https://www.instagram.com/radhe920004/&#10;Please read my personal blogs: https://narendra00000040.blogspot.in/&#10;Connect me on linked in https://www.linkedin.com/in/narendra-bhuktar-296b5052/&#10;&#10;Please Don’t Forget to Like, Share &amp; Subscribe&#10;-------------------------------------------------------------------------------------------------&#10;-----------------------------------------------------------------------------------------------------&#10;NOTE: All content used is copyright to AIM AMIE &#10;Use or commercial display or editing of the content without proper &#10;Authorization is not allowed." id="215" name="Google Shape;215;p39" title="Introduction to Heat Treatment , Manufacturing of Railway Track !!">
            <a:hlinkClick r:id="rId3"/>
          </p:cNvPr>
          <p:cNvPicPr preferRelativeResize="0"/>
          <p:nvPr/>
        </p:nvPicPr>
        <p:blipFill>
          <a:blip r:embed="rId4">
            <a:alphaModFix/>
          </a:blip>
          <a:stretch>
            <a:fillRect/>
          </a:stretch>
        </p:blipFill>
        <p:spPr>
          <a:xfrm>
            <a:off x="462500" y="1488575"/>
            <a:ext cx="9155626" cy="597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0"/>
          <p:cNvSpPr txBox="1"/>
          <p:nvPr/>
        </p:nvSpPr>
        <p:spPr>
          <a:xfrm>
            <a:off x="506075" y="300500"/>
            <a:ext cx="6088800" cy="8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500">
                <a:solidFill>
                  <a:srgbClr val="FFFFFF"/>
                </a:solidFill>
              </a:rPr>
              <a:t>Processes</a:t>
            </a:r>
            <a:r>
              <a:rPr b="1" lang="en-IN" sz="2500">
                <a:solidFill>
                  <a:srgbClr val="FFFFFF"/>
                </a:solidFill>
              </a:rPr>
              <a:t> involved in </a:t>
            </a:r>
            <a:r>
              <a:rPr b="1" lang="en-IN" sz="2500">
                <a:solidFill>
                  <a:srgbClr val="FFFFFF"/>
                </a:solidFill>
              </a:rPr>
              <a:t>manufacturing</a:t>
            </a:r>
            <a:r>
              <a:rPr b="1" lang="en-IN" sz="2500">
                <a:solidFill>
                  <a:srgbClr val="FFFFFF"/>
                </a:solidFill>
              </a:rPr>
              <a:t> Rails </a:t>
            </a:r>
            <a:endParaRPr b="1" sz="2500">
              <a:solidFill>
                <a:srgbClr val="FFFFFF"/>
              </a:solidFill>
            </a:endParaRPr>
          </a:p>
        </p:txBody>
      </p:sp>
      <p:sp>
        <p:nvSpPr>
          <p:cNvPr id="221" name="Google Shape;221;p40"/>
          <p:cNvSpPr txBox="1"/>
          <p:nvPr/>
        </p:nvSpPr>
        <p:spPr>
          <a:xfrm>
            <a:off x="158150" y="1802925"/>
            <a:ext cx="4333500" cy="1312800"/>
          </a:xfrm>
          <a:prstGeom prst="rect">
            <a:avLst/>
          </a:prstGeom>
          <a:gradFill>
            <a:gsLst>
              <a:gs pos="0">
                <a:srgbClr val="FABA86"/>
              </a:gs>
              <a:gs pos="100000">
                <a:srgbClr val="E97414"/>
              </a:gs>
            </a:gsLst>
            <a:path path="circle">
              <a:fillToRect b="50%" l="50%" r="50%" t="50%"/>
            </a:path>
            <a:tileRect/>
          </a:grad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AutoNum type="arabicParenR"/>
            </a:pPr>
            <a:r>
              <a:rPr lang="en-IN" sz="2000">
                <a:solidFill>
                  <a:srgbClr val="FFFFFF"/>
                </a:solidFill>
              </a:rPr>
              <a:t>Blast </a:t>
            </a:r>
            <a:r>
              <a:rPr lang="en-IN" sz="2000">
                <a:solidFill>
                  <a:srgbClr val="FFFFFF"/>
                </a:solidFill>
              </a:rPr>
              <a:t>Furnace</a:t>
            </a:r>
            <a:r>
              <a:rPr lang="en-IN" sz="2000">
                <a:solidFill>
                  <a:srgbClr val="FFFFFF"/>
                </a:solidFill>
              </a:rPr>
              <a:t> </a:t>
            </a:r>
            <a:endParaRPr sz="2000">
              <a:solidFill>
                <a:srgbClr val="FFFFFF"/>
              </a:solidFill>
            </a:endParaRPr>
          </a:p>
          <a:p>
            <a:pPr indent="-355600" lvl="0" marL="457200" rtl="0" algn="l">
              <a:spcBef>
                <a:spcPts val="0"/>
              </a:spcBef>
              <a:spcAft>
                <a:spcPts val="0"/>
              </a:spcAft>
              <a:buClr>
                <a:srgbClr val="FFFFFF"/>
              </a:buClr>
              <a:buSzPts val="2000"/>
              <a:buAutoNum type="arabicParenR"/>
            </a:pPr>
            <a:r>
              <a:rPr lang="en-IN" sz="2000">
                <a:solidFill>
                  <a:srgbClr val="FFFFFF"/>
                </a:solidFill>
              </a:rPr>
              <a:t>Steel making</a:t>
            </a:r>
            <a:endParaRPr sz="2000">
              <a:solidFill>
                <a:srgbClr val="FFFFFF"/>
              </a:solidFill>
            </a:endParaRPr>
          </a:p>
          <a:p>
            <a:pPr indent="-355600" lvl="0" marL="457200" rtl="0" algn="l">
              <a:spcBef>
                <a:spcPts val="0"/>
              </a:spcBef>
              <a:spcAft>
                <a:spcPts val="0"/>
              </a:spcAft>
              <a:buClr>
                <a:srgbClr val="FFFFFF"/>
              </a:buClr>
              <a:buSzPts val="2000"/>
              <a:buAutoNum type="arabicParenR"/>
            </a:pPr>
            <a:r>
              <a:rPr lang="en-IN" sz="2000">
                <a:solidFill>
                  <a:srgbClr val="FFFFFF"/>
                </a:solidFill>
              </a:rPr>
              <a:t>Continuous</a:t>
            </a:r>
            <a:r>
              <a:rPr lang="en-IN" sz="2000">
                <a:solidFill>
                  <a:srgbClr val="FFFFFF"/>
                </a:solidFill>
              </a:rPr>
              <a:t> Casting</a:t>
            </a:r>
            <a:endParaRPr sz="2000">
              <a:solidFill>
                <a:srgbClr val="FFFFFF"/>
              </a:solidFill>
            </a:endParaRPr>
          </a:p>
          <a:p>
            <a:pPr indent="0" lvl="0" marL="457200" rtl="0" algn="l">
              <a:spcBef>
                <a:spcPts val="0"/>
              </a:spcBef>
              <a:spcAft>
                <a:spcPts val="0"/>
              </a:spcAft>
              <a:buNone/>
            </a:pPr>
            <a:r>
              <a:t/>
            </a:r>
            <a:endParaRPr sz="2000">
              <a:solidFill>
                <a:srgbClr val="FFFFFF"/>
              </a:solidFill>
            </a:endParaRPr>
          </a:p>
        </p:txBody>
      </p:sp>
      <p:sp>
        <p:nvSpPr>
          <p:cNvPr id="222" name="Google Shape;222;p40"/>
          <p:cNvSpPr txBox="1"/>
          <p:nvPr/>
        </p:nvSpPr>
        <p:spPr>
          <a:xfrm>
            <a:off x="158150" y="3463525"/>
            <a:ext cx="4887000" cy="1486800"/>
          </a:xfrm>
          <a:prstGeom prst="rect">
            <a:avLst/>
          </a:prstGeom>
          <a:gradFill>
            <a:gsLst>
              <a:gs pos="0">
                <a:srgbClr val="FABA86"/>
              </a:gs>
              <a:gs pos="100000">
                <a:srgbClr val="E97414"/>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4) Rolling</a:t>
            </a:r>
            <a:endParaRPr sz="2000">
              <a:solidFill>
                <a:srgbClr val="FFFFFF"/>
              </a:solidFill>
            </a:endParaRPr>
          </a:p>
          <a:p>
            <a:pPr indent="0" lvl="0" marL="0" rtl="0" algn="l">
              <a:spcBef>
                <a:spcPts val="0"/>
              </a:spcBef>
              <a:spcAft>
                <a:spcPts val="0"/>
              </a:spcAft>
              <a:buNone/>
            </a:pPr>
            <a:r>
              <a:rPr lang="en-IN" sz="2000">
                <a:solidFill>
                  <a:srgbClr val="FFFFFF"/>
                </a:solidFill>
              </a:rPr>
              <a:t>5)</a:t>
            </a:r>
            <a:r>
              <a:rPr lang="en-IN" sz="2000">
                <a:solidFill>
                  <a:srgbClr val="FFFFFF"/>
                </a:solidFill>
              </a:rPr>
              <a:t>Straightening</a:t>
            </a:r>
            <a:r>
              <a:rPr lang="en-IN" sz="2000">
                <a:solidFill>
                  <a:srgbClr val="FFFFFF"/>
                </a:solidFill>
              </a:rPr>
              <a:t> </a:t>
            </a:r>
            <a:endParaRPr sz="2000">
              <a:solidFill>
                <a:srgbClr val="FFFFFF"/>
              </a:solidFill>
            </a:endParaRPr>
          </a:p>
          <a:p>
            <a:pPr indent="0" lvl="0" marL="0" rtl="0" algn="l">
              <a:spcBef>
                <a:spcPts val="0"/>
              </a:spcBef>
              <a:spcAft>
                <a:spcPts val="0"/>
              </a:spcAft>
              <a:buNone/>
            </a:pPr>
            <a:r>
              <a:rPr lang="en-IN" sz="2000">
                <a:solidFill>
                  <a:srgbClr val="FFFFFF"/>
                </a:solidFill>
              </a:rPr>
              <a:t>6)Measurements (testing parameters)</a:t>
            </a:r>
            <a:endParaRPr sz="2000">
              <a:solidFill>
                <a:srgbClr val="FFFFFF"/>
              </a:solidFill>
            </a:endParaRPr>
          </a:p>
          <a:p>
            <a:pPr indent="0" lvl="0" marL="0" rtl="0" algn="l">
              <a:spcBef>
                <a:spcPts val="0"/>
              </a:spcBef>
              <a:spcAft>
                <a:spcPts val="0"/>
              </a:spcAft>
              <a:buNone/>
            </a:pPr>
            <a:r>
              <a:rPr lang="en-IN" sz="2000">
                <a:solidFill>
                  <a:srgbClr val="FFFFFF"/>
                </a:solidFill>
              </a:rPr>
              <a:t>7)Final </a:t>
            </a:r>
            <a:r>
              <a:rPr lang="en-IN" sz="2000">
                <a:solidFill>
                  <a:srgbClr val="FFFFFF"/>
                </a:solidFill>
              </a:rPr>
              <a:t>acceptance</a:t>
            </a:r>
            <a:r>
              <a:rPr lang="en-IN" sz="2000">
                <a:solidFill>
                  <a:srgbClr val="FFFFFF"/>
                </a:solidFill>
              </a:rPr>
              <a:t> </a:t>
            </a:r>
            <a:endParaRPr sz="2000">
              <a:solidFill>
                <a:srgbClr val="FFFFFF"/>
              </a:solidFill>
            </a:endParaRPr>
          </a:p>
        </p:txBody>
      </p:sp>
      <p:sp>
        <p:nvSpPr>
          <p:cNvPr id="223" name="Google Shape;223;p40"/>
          <p:cNvSpPr txBox="1"/>
          <p:nvPr/>
        </p:nvSpPr>
        <p:spPr>
          <a:xfrm>
            <a:off x="158150" y="5298125"/>
            <a:ext cx="5883300" cy="1312800"/>
          </a:xfrm>
          <a:prstGeom prst="rect">
            <a:avLst/>
          </a:prstGeom>
          <a:gradFill>
            <a:gsLst>
              <a:gs pos="0">
                <a:srgbClr val="FABA86"/>
              </a:gs>
              <a:gs pos="100000">
                <a:srgbClr val="E97414"/>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We will be focusing mainly on </a:t>
            </a:r>
            <a:r>
              <a:rPr b="1" lang="en-IN" sz="2000"/>
              <a:t>Continuous</a:t>
            </a:r>
            <a:r>
              <a:rPr b="1" lang="en-IN" sz="2000"/>
              <a:t> Casting</a:t>
            </a:r>
            <a:r>
              <a:rPr lang="en-IN" sz="2000"/>
              <a:t> </a:t>
            </a:r>
            <a:r>
              <a:rPr lang="en-IN" sz="2000">
                <a:solidFill>
                  <a:srgbClr val="FFFFFF"/>
                </a:solidFill>
              </a:rPr>
              <a:t>,</a:t>
            </a:r>
            <a:r>
              <a:rPr lang="en-IN" sz="2000"/>
              <a:t> </a:t>
            </a:r>
            <a:r>
              <a:rPr b="1" lang="en-IN" sz="2000"/>
              <a:t>Rolling</a:t>
            </a:r>
            <a:r>
              <a:rPr lang="en-IN" sz="2000">
                <a:solidFill>
                  <a:srgbClr val="FFFFFF"/>
                </a:solidFill>
              </a:rPr>
              <a:t> and </a:t>
            </a:r>
            <a:r>
              <a:rPr b="1" lang="en-IN" sz="2000"/>
              <a:t>heating effect</a:t>
            </a:r>
            <a:r>
              <a:rPr lang="en-IN" sz="2000">
                <a:solidFill>
                  <a:srgbClr val="FFFFFF"/>
                </a:solidFill>
              </a:rPr>
              <a:t> as they overlap with our course content !</a:t>
            </a:r>
            <a:endParaRPr sz="2000">
              <a:solidFill>
                <a:srgbClr val="FFFFFF"/>
              </a:solidFill>
            </a:endParaRPr>
          </a:p>
        </p:txBody>
      </p:sp>
      <p:pic>
        <p:nvPicPr>
          <p:cNvPr id="224" name="Google Shape;224;p40" title="How It’s Made Train Rails">
            <a:hlinkClick r:id="rId3"/>
          </p:cNvPr>
          <p:cNvPicPr preferRelativeResize="0"/>
          <p:nvPr/>
        </p:nvPicPr>
        <p:blipFill>
          <a:blip r:embed="rId4">
            <a:alphaModFix/>
          </a:blip>
          <a:stretch>
            <a:fillRect/>
          </a:stretch>
        </p:blipFill>
        <p:spPr>
          <a:xfrm>
            <a:off x="5235725" y="1968525"/>
            <a:ext cx="4572000" cy="3429000"/>
          </a:xfrm>
          <a:prstGeom prst="rect">
            <a:avLst/>
          </a:prstGeom>
          <a:noFill/>
          <a:ln>
            <a:noFill/>
          </a:ln>
        </p:spPr>
      </p:pic>
      <p:sp>
        <p:nvSpPr>
          <p:cNvPr id="225" name="Google Shape;225;p40"/>
          <p:cNvSpPr/>
          <p:nvPr/>
        </p:nvSpPr>
        <p:spPr>
          <a:xfrm>
            <a:off x="6879625" y="490275"/>
            <a:ext cx="2229900" cy="1376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0"/>
          <p:cNvSpPr txBox="1"/>
          <p:nvPr/>
        </p:nvSpPr>
        <p:spPr>
          <a:xfrm>
            <a:off x="6721450" y="490275"/>
            <a:ext cx="2833200" cy="1376100"/>
          </a:xfrm>
          <a:prstGeom prst="rect">
            <a:avLst/>
          </a:prstGeom>
          <a:gradFill>
            <a:gsLst>
              <a:gs pos="0">
                <a:srgbClr val="FABA86"/>
              </a:gs>
              <a:gs pos="100000">
                <a:srgbClr val="E97414"/>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700">
                <a:solidFill>
                  <a:srgbClr val="FFFFFF"/>
                </a:solidFill>
              </a:rPr>
              <a:t>This is how , in Industry , the steel rails are made !  using the mentioned </a:t>
            </a:r>
            <a:r>
              <a:rPr lang="en-IN" sz="1700">
                <a:solidFill>
                  <a:srgbClr val="FFFFFF"/>
                </a:solidFill>
              </a:rPr>
              <a:t>processes</a:t>
            </a:r>
            <a:r>
              <a:rPr lang="en-IN" sz="1700">
                <a:solidFill>
                  <a:srgbClr val="FFFFFF"/>
                </a:solidFill>
              </a:rPr>
              <a:t>.</a:t>
            </a:r>
            <a:endParaRPr sz="17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nvSpPr>
        <p:spPr>
          <a:xfrm>
            <a:off x="632600" y="411200"/>
            <a:ext cx="4997700" cy="7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3300">
                <a:solidFill>
                  <a:srgbClr val="FFFFFF"/>
                </a:solidFill>
              </a:rPr>
              <a:t>Continuous Casting </a:t>
            </a:r>
            <a:endParaRPr b="1" sz="3300">
              <a:solidFill>
                <a:srgbClr val="FFFFFF"/>
              </a:solidFill>
            </a:endParaRPr>
          </a:p>
        </p:txBody>
      </p:sp>
      <p:sp>
        <p:nvSpPr>
          <p:cNvPr id="232" name="Google Shape;232;p41"/>
          <p:cNvSpPr txBox="1"/>
          <p:nvPr/>
        </p:nvSpPr>
        <p:spPr>
          <a:xfrm>
            <a:off x="0" y="1486600"/>
            <a:ext cx="5155800" cy="3558600"/>
          </a:xfrm>
          <a:prstGeom prst="rect">
            <a:avLst/>
          </a:prstGeom>
          <a:gradFill>
            <a:gsLst>
              <a:gs pos="0">
                <a:srgbClr val="FABA86"/>
              </a:gs>
              <a:gs pos="100000">
                <a:srgbClr val="E97414"/>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As the name suggest , this process is </a:t>
            </a:r>
            <a:r>
              <a:rPr lang="en-IN" sz="2000">
                <a:solidFill>
                  <a:srgbClr val="FFFFFF"/>
                </a:solidFill>
              </a:rPr>
              <a:t>continuously </a:t>
            </a:r>
            <a:r>
              <a:rPr lang="en-IN" sz="2000">
                <a:solidFill>
                  <a:srgbClr val="FFFFFF"/>
                </a:solidFill>
              </a:rPr>
              <a:t> casting steel . </a:t>
            </a:r>
            <a:endParaRPr sz="2000">
              <a:solidFill>
                <a:srgbClr val="FFFFFF"/>
              </a:solidFill>
            </a:endParaRPr>
          </a:p>
          <a:p>
            <a:pPr indent="0" lvl="0" marL="0" rtl="0" algn="l">
              <a:spcBef>
                <a:spcPts val="0"/>
              </a:spcBef>
              <a:spcAft>
                <a:spcPts val="0"/>
              </a:spcAft>
              <a:buNone/>
            </a:pPr>
            <a:r>
              <a:rPr lang="en-IN" sz="2000">
                <a:solidFill>
                  <a:srgbClr val="FFFFFF"/>
                </a:solidFill>
              </a:rPr>
              <a:t>The liquid Steel is poured in 150 tonne ladle which is inside the turret. </a:t>
            </a:r>
            <a:endParaRPr sz="2000">
              <a:solidFill>
                <a:srgbClr val="FFFFFF"/>
              </a:solidFill>
            </a:endParaRPr>
          </a:p>
          <a:p>
            <a:pPr indent="0" lvl="0" marL="0" rtl="0" algn="l">
              <a:spcBef>
                <a:spcPts val="0"/>
              </a:spcBef>
              <a:spcAft>
                <a:spcPts val="0"/>
              </a:spcAft>
              <a:buNone/>
            </a:pPr>
            <a:r>
              <a:rPr lang="en-IN" sz="2000">
                <a:solidFill>
                  <a:srgbClr val="FFFFFF"/>
                </a:solidFill>
              </a:rPr>
              <a:t>Then molten steel is poured from ladle into the tundish , the next ladle is prepared by the same process in the meantime and then poured in the same way and last batch comes out as bloom till that time .  </a:t>
            </a:r>
            <a:endParaRPr sz="2000">
              <a:solidFill>
                <a:srgbClr val="FFFFFF"/>
              </a:solidFill>
            </a:endParaRPr>
          </a:p>
          <a:p>
            <a:pPr indent="0" lvl="0" marL="0" rtl="0" algn="l">
              <a:spcBef>
                <a:spcPts val="0"/>
              </a:spcBef>
              <a:spcAft>
                <a:spcPts val="0"/>
              </a:spcAft>
              <a:buNone/>
            </a:pPr>
            <a:r>
              <a:rPr lang="en-IN" sz="2000">
                <a:solidFill>
                  <a:srgbClr val="FFFFFF"/>
                </a:solidFill>
              </a:rPr>
              <a:t>In this way , this casting becomes a </a:t>
            </a:r>
            <a:r>
              <a:rPr lang="en-IN" sz="2000">
                <a:solidFill>
                  <a:srgbClr val="FFFFFF"/>
                </a:solidFill>
              </a:rPr>
              <a:t>continuous</a:t>
            </a:r>
            <a:r>
              <a:rPr lang="en-IN" sz="2000">
                <a:solidFill>
                  <a:srgbClr val="FFFFFF"/>
                </a:solidFill>
              </a:rPr>
              <a:t> process !</a:t>
            </a:r>
            <a:endParaRPr sz="2000">
              <a:solidFill>
                <a:srgbClr val="FFFFFF"/>
              </a:solidFill>
            </a:endParaRPr>
          </a:p>
        </p:txBody>
      </p:sp>
      <p:pic>
        <p:nvPicPr>
          <p:cNvPr id="233" name="Google Shape;233;p41"/>
          <p:cNvPicPr preferRelativeResize="0"/>
          <p:nvPr/>
        </p:nvPicPr>
        <p:blipFill>
          <a:blip r:embed="rId3">
            <a:alphaModFix/>
          </a:blip>
          <a:stretch>
            <a:fillRect/>
          </a:stretch>
        </p:blipFill>
        <p:spPr>
          <a:xfrm>
            <a:off x="5219025" y="316300"/>
            <a:ext cx="4861601" cy="7053600"/>
          </a:xfrm>
          <a:prstGeom prst="rect">
            <a:avLst/>
          </a:prstGeom>
          <a:noFill/>
          <a:ln>
            <a:noFill/>
          </a:ln>
        </p:spPr>
      </p:pic>
      <p:pic>
        <p:nvPicPr>
          <p:cNvPr id="234" name="Google Shape;234;p41"/>
          <p:cNvPicPr preferRelativeResize="0"/>
          <p:nvPr/>
        </p:nvPicPr>
        <p:blipFill>
          <a:blip r:embed="rId4">
            <a:alphaModFix/>
          </a:blip>
          <a:stretch>
            <a:fillRect/>
          </a:stretch>
        </p:blipFill>
        <p:spPr>
          <a:xfrm>
            <a:off x="497500" y="5139975"/>
            <a:ext cx="4572000" cy="222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animEffect filter="fade" transition="in">
                                      <p:cBhvr>
                                        <p:cTn dur="1000"/>
                                        <p:tgtEl>
                                          <p:spTgt spid="2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animEffect filter="fade" transition="in">
                                      <p:cBhvr>
                                        <p:cTn dur="1000"/>
                                        <p:tgtEl>
                                          <p:spTgt spid="2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animEffect filter="fade" transition="in">
                                      <p:cBhvr>
                                        <p:cTn dur="1000"/>
                                        <p:tgtEl>
                                          <p:spTgt spid="2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3" st="3"/>
                                            </p:txEl>
                                          </p:spTgt>
                                        </p:tgtEl>
                                        <p:attrNameLst>
                                          <p:attrName>style.visibility</p:attrName>
                                        </p:attrNameLst>
                                      </p:cBhvr>
                                      <p:to>
                                        <p:strVal val="visible"/>
                                      </p:to>
                                    </p:set>
                                    <p:animEffect filter="fade" transition="in">
                                      <p:cBhvr>
                                        <p:cTn dur="1000"/>
                                        <p:tgtEl>
                                          <p:spTgt spid="2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nvSpPr>
        <p:spPr>
          <a:xfrm>
            <a:off x="395375" y="458650"/>
            <a:ext cx="88566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3400">
                <a:solidFill>
                  <a:srgbClr val="FFFFFF"/>
                </a:solidFill>
              </a:rPr>
              <a:t>Rolling and Heat Treatment </a:t>
            </a:r>
            <a:endParaRPr b="1" sz="3400">
              <a:solidFill>
                <a:srgbClr val="FFFFFF"/>
              </a:solidFill>
            </a:endParaRPr>
          </a:p>
        </p:txBody>
      </p:sp>
      <p:sp>
        <p:nvSpPr>
          <p:cNvPr id="240" name="Google Shape;240;p42"/>
          <p:cNvSpPr txBox="1"/>
          <p:nvPr/>
        </p:nvSpPr>
        <p:spPr>
          <a:xfrm>
            <a:off x="633925" y="1885950"/>
            <a:ext cx="4500900" cy="4184100"/>
          </a:xfrm>
          <a:prstGeom prst="rect">
            <a:avLst/>
          </a:prstGeom>
          <a:gradFill>
            <a:gsLst>
              <a:gs pos="0">
                <a:srgbClr val="FABA86"/>
              </a:gs>
              <a:gs pos="100000">
                <a:srgbClr val="E97414"/>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Starting from the pig iron to reach till steel bloom after </a:t>
            </a:r>
            <a:r>
              <a:rPr lang="en-IN" sz="2000">
                <a:solidFill>
                  <a:srgbClr val="FFFFFF"/>
                </a:solidFill>
              </a:rPr>
              <a:t>continuous</a:t>
            </a:r>
            <a:r>
              <a:rPr lang="en-IN" sz="2000">
                <a:solidFill>
                  <a:srgbClr val="FFFFFF"/>
                </a:solidFill>
              </a:rPr>
              <a:t> casting .</a:t>
            </a:r>
            <a:endParaRPr sz="2000">
              <a:solidFill>
                <a:srgbClr val="FFFFFF"/>
              </a:solidFill>
            </a:endParaRPr>
          </a:p>
          <a:p>
            <a:pPr indent="0" lvl="0" marL="0" rtl="0" algn="l">
              <a:spcBef>
                <a:spcPts val="0"/>
              </a:spcBef>
              <a:spcAft>
                <a:spcPts val="0"/>
              </a:spcAft>
              <a:buNone/>
            </a:pPr>
            <a:r>
              <a:rPr lang="en-IN" sz="2000">
                <a:solidFill>
                  <a:srgbClr val="FFFFFF"/>
                </a:solidFill>
              </a:rPr>
              <a:t>Now , these blooms are rolled into the Rails .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IN" sz="2000">
                <a:solidFill>
                  <a:srgbClr val="FFFFFF"/>
                </a:solidFill>
              </a:rPr>
              <a:t>Rolling breaks down coarse grain, makes the composition uniform , closes internal blow holes in steel bloom , breaks the inclusions and render them harmless .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pic>
        <p:nvPicPr>
          <p:cNvPr id="241" name="Google Shape;241;p42"/>
          <p:cNvPicPr preferRelativeResize="0"/>
          <p:nvPr/>
        </p:nvPicPr>
        <p:blipFill>
          <a:blip r:embed="rId3">
            <a:alphaModFix/>
          </a:blip>
          <a:stretch>
            <a:fillRect/>
          </a:stretch>
        </p:blipFill>
        <p:spPr>
          <a:xfrm>
            <a:off x="5287225" y="1565700"/>
            <a:ext cx="4572000" cy="2625325"/>
          </a:xfrm>
          <a:prstGeom prst="rect">
            <a:avLst/>
          </a:prstGeom>
          <a:noFill/>
          <a:ln>
            <a:noFill/>
          </a:ln>
        </p:spPr>
      </p:pic>
      <p:sp>
        <p:nvSpPr>
          <p:cNvPr id="242" name="Google Shape;242;p42"/>
          <p:cNvSpPr/>
          <p:nvPr/>
        </p:nvSpPr>
        <p:spPr>
          <a:xfrm rot="8413610">
            <a:off x="6771476" y="4217515"/>
            <a:ext cx="2920048" cy="2616024"/>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2"/>
          <p:cNvSpPr txBox="1"/>
          <p:nvPr/>
        </p:nvSpPr>
        <p:spPr>
          <a:xfrm>
            <a:off x="7543175" y="4140825"/>
            <a:ext cx="1897800" cy="26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t>Flat rollers processing the Rail web . The horizontal and vertical rolling releases the residual stress in the steel</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Effect filter="fade" transition="in">
                                      <p:cBhvr>
                                        <p:cTn dur="800"/>
                                        <p:tgtEl>
                                          <p:spTgt spid="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Effect filter="fade" transition="in">
                                      <p:cBhvr>
                                        <p:cTn dur="800"/>
                                        <p:tgtEl>
                                          <p:spTgt spid="2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Effect filter="fade" transition="in">
                                      <p:cBhvr>
                                        <p:cTn dur="800"/>
                                        <p:tgtEl>
                                          <p:spTgt spid="2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animEffect filter="fade" transition="in">
                                      <p:cBhvr>
                                        <p:cTn dur="800"/>
                                        <p:tgtEl>
                                          <p:spTgt spid="2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4" st="4"/>
                                            </p:txEl>
                                          </p:spTgt>
                                        </p:tgtEl>
                                        <p:attrNameLst>
                                          <p:attrName>style.visibility</p:attrName>
                                        </p:attrNameLst>
                                      </p:cBhvr>
                                      <p:to>
                                        <p:strVal val="visible"/>
                                      </p:to>
                                    </p:set>
                                    <p:animEffect filter="fade" transition="in">
                                      <p:cBhvr>
                                        <p:cTn dur="800"/>
                                        <p:tgtEl>
                                          <p:spTgt spid="2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5" st="5"/>
                                            </p:txEl>
                                          </p:spTgt>
                                        </p:tgtEl>
                                        <p:attrNameLst>
                                          <p:attrName>style.visibility</p:attrName>
                                        </p:attrNameLst>
                                      </p:cBhvr>
                                      <p:to>
                                        <p:strVal val="visible"/>
                                      </p:to>
                                    </p:set>
                                    <p:animEffect filter="fade" transition="in">
                                      <p:cBhvr>
                                        <p:cTn dur="800"/>
                                        <p:tgtEl>
                                          <p:spTgt spid="24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nvSpPr>
        <p:spPr>
          <a:xfrm>
            <a:off x="586400" y="427900"/>
            <a:ext cx="79695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IN" sz="3400">
                <a:solidFill>
                  <a:srgbClr val="FFFFFF"/>
                </a:solidFill>
              </a:rPr>
              <a:t>Rolling and Heat Treatment </a:t>
            </a:r>
            <a:endParaRPr b="1" sz="3400">
              <a:solidFill>
                <a:srgbClr val="FFFFFF"/>
              </a:solidFill>
            </a:endParaRPr>
          </a:p>
          <a:p>
            <a:pPr indent="0" lvl="0" marL="0" rtl="0" algn="l">
              <a:spcBef>
                <a:spcPts val="0"/>
              </a:spcBef>
              <a:spcAft>
                <a:spcPts val="0"/>
              </a:spcAft>
              <a:buNone/>
            </a:pPr>
            <a:r>
              <a:t/>
            </a:r>
            <a:endParaRPr/>
          </a:p>
        </p:txBody>
      </p:sp>
      <p:sp>
        <p:nvSpPr>
          <p:cNvPr id="249" name="Google Shape;249;p43"/>
          <p:cNvSpPr txBox="1"/>
          <p:nvPr/>
        </p:nvSpPr>
        <p:spPr>
          <a:xfrm>
            <a:off x="727500" y="1739675"/>
            <a:ext cx="8698500" cy="1897800"/>
          </a:xfrm>
          <a:prstGeom prst="rect">
            <a:avLst/>
          </a:prstGeom>
          <a:gradFill>
            <a:gsLst>
              <a:gs pos="0">
                <a:srgbClr val="FABA86"/>
              </a:gs>
              <a:gs pos="100000">
                <a:srgbClr val="E97414"/>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Heating is done to improve the mechanical property of the rail drastically , so that it can withstand such a stress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IN" sz="2000">
                <a:solidFill>
                  <a:srgbClr val="FFFFFF"/>
                </a:solidFill>
              </a:rPr>
              <a:t>Nowadays , the most popular choices are quenching , tempering heat treatment and slow quenching </a:t>
            </a:r>
            <a:endParaRPr sz="2000">
              <a:solidFill>
                <a:srgbClr val="FFFFFF"/>
              </a:solidFill>
            </a:endParaRPr>
          </a:p>
        </p:txBody>
      </p:sp>
      <p:pic>
        <p:nvPicPr>
          <p:cNvPr id="250" name="Google Shape;250;p43"/>
          <p:cNvPicPr preferRelativeResize="0"/>
          <p:nvPr/>
        </p:nvPicPr>
        <p:blipFill>
          <a:blip r:embed="rId3">
            <a:alphaModFix/>
          </a:blip>
          <a:stretch>
            <a:fillRect/>
          </a:stretch>
        </p:blipFill>
        <p:spPr>
          <a:xfrm>
            <a:off x="806450" y="3744925"/>
            <a:ext cx="8698501" cy="272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1000"/>
                                        <p:tgtEl>
                                          <p:spTgt spid="2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Effect filter="fade" transition="in">
                                      <p:cBhvr>
                                        <p:cTn dur="1000"/>
                                        <p:tgtEl>
                                          <p:spTgt spid="2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animEffect filter="fade" transition="in">
                                      <p:cBhvr>
                                        <p:cTn dur="1000"/>
                                        <p:tgtEl>
                                          <p:spTgt spid="2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txBox="1"/>
          <p:nvPr/>
        </p:nvSpPr>
        <p:spPr>
          <a:xfrm>
            <a:off x="727500" y="427000"/>
            <a:ext cx="7670400" cy="7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900">
                <a:solidFill>
                  <a:srgbClr val="FFFFFF"/>
                </a:solidFill>
              </a:rPr>
              <a:t>Grain Size effect on Mechanical properties </a:t>
            </a:r>
            <a:endParaRPr b="1" sz="2900">
              <a:solidFill>
                <a:srgbClr val="FFFFFF"/>
              </a:solidFill>
            </a:endParaRPr>
          </a:p>
        </p:txBody>
      </p:sp>
      <p:sp>
        <p:nvSpPr>
          <p:cNvPr id="256" name="Google Shape;256;p44"/>
          <p:cNvSpPr txBox="1"/>
          <p:nvPr/>
        </p:nvSpPr>
        <p:spPr>
          <a:xfrm>
            <a:off x="205600" y="1581525"/>
            <a:ext cx="4396500" cy="4807800"/>
          </a:xfrm>
          <a:prstGeom prst="rect">
            <a:avLst/>
          </a:prstGeom>
          <a:gradFill>
            <a:gsLst>
              <a:gs pos="0">
                <a:srgbClr val="FABA86"/>
              </a:gs>
              <a:gs pos="100000">
                <a:srgbClr val="E97414"/>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Hall-pitch Equation: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IN" sz="2000">
                <a:solidFill>
                  <a:srgbClr val="FFFFFF"/>
                </a:solidFill>
              </a:rPr>
              <a:t>Polycrystalline</a:t>
            </a:r>
            <a:r>
              <a:rPr lang="en-IN" sz="2000">
                <a:solidFill>
                  <a:srgbClr val="FFFFFF"/>
                </a:solidFill>
              </a:rPr>
              <a:t> metals usually shows a strong effect of grain size on hardness and strength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IN" sz="2000">
                <a:solidFill>
                  <a:srgbClr val="FFFFFF"/>
                </a:solidFill>
              </a:rPr>
              <a:t>The smaller the grain size , the greater is the hardness of the material.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IN" sz="2000">
                <a:solidFill>
                  <a:srgbClr val="FFFFFF"/>
                </a:solidFill>
              </a:rPr>
              <a:t>During , Rolling and heat treatment , we take advantage of this fact to further strengthen the steel rails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pic>
        <p:nvPicPr>
          <p:cNvPr id="257" name="Google Shape;257;p44"/>
          <p:cNvPicPr preferRelativeResize="0"/>
          <p:nvPr/>
        </p:nvPicPr>
        <p:blipFill rotWithShape="1">
          <a:blip r:embed="rId3">
            <a:alphaModFix/>
          </a:blip>
          <a:srcRect b="0" l="2784" r="5312" t="0"/>
          <a:stretch/>
        </p:blipFill>
        <p:spPr>
          <a:xfrm>
            <a:off x="4861600" y="1581513"/>
            <a:ext cx="5219026" cy="480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animEffect filter="fade" transition="in">
                                      <p:cBhvr>
                                        <p:cTn dur="1000"/>
                                        <p:tgtEl>
                                          <p:spTgt spid="2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animEffect filter="fade" transition="in">
                                      <p:cBhvr>
                                        <p:cTn dur="1000"/>
                                        <p:tgtEl>
                                          <p:spTgt spid="2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2" st="2"/>
                                            </p:txEl>
                                          </p:spTgt>
                                        </p:tgtEl>
                                        <p:attrNameLst>
                                          <p:attrName>style.visibility</p:attrName>
                                        </p:attrNameLst>
                                      </p:cBhvr>
                                      <p:to>
                                        <p:strVal val="visible"/>
                                      </p:to>
                                    </p:set>
                                    <p:animEffect filter="fade" transition="in">
                                      <p:cBhvr>
                                        <p:cTn dur="1000"/>
                                        <p:tgtEl>
                                          <p:spTgt spid="2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3" st="3"/>
                                            </p:txEl>
                                          </p:spTgt>
                                        </p:tgtEl>
                                        <p:attrNameLst>
                                          <p:attrName>style.visibility</p:attrName>
                                        </p:attrNameLst>
                                      </p:cBhvr>
                                      <p:to>
                                        <p:strVal val="visible"/>
                                      </p:to>
                                    </p:set>
                                    <p:animEffect filter="fade" transition="in">
                                      <p:cBhvr>
                                        <p:cTn dur="1000"/>
                                        <p:tgtEl>
                                          <p:spTgt spid="2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4" st="4"/>
                                            </p:txEl>
                                          </p:spTgt>
                                        </p:tgtEl>
                                        <p:attrNameLst>
                                          <p:attrName>style.visibility</p:attrName>
                                        </p:attrNameLst>
                                      </p:cBhvr>
                                      <p:to>
                                        <p:strVal val="visible"/>
                                      </p:to>
                                    </p:set>
                                    <p:animEffect filter="fade" transition="in">
                                      <p:cBhvr>
                                        <p:cTn dur="1000"/>
                                        <p:tgtEl>
                                          <p:spTgt spid="2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5" st="5"/>
                                            </p:txEl>
                                          </p:spTgt>
                                        </p:tgtEl>
                                        <p:attrNameLst>
                                          <p:attrName>style.visibility</p:attrName>
                                        </p:attrNameLst>
                                      </p:cBhvr>
                                      <p:to>
                                        <p:strVal val="visible"/>
                                      </p:to>
                                    </p:set>
                                    <p:animEffect filter="fade" transition="in">
                                      <p:cBhvr>
                                        <p:cTn dur="1000"/>
                                        <p:tgtEl>
                                          <p:spTgt spid="2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6" st="6"/>
                                            </p:txEl>
                                          </p:spTgt>
                                        </p:tgtEl>
                                        <p:attrNameLst>
                                          <p:attrName>style.visibility</p:attrName>
                                        </p:attrNameLst>
                                      </p:cBhvr>
                                      <p:to>
                                        <p:strVal val="visible"/>
                                      </p:to>
                                    </p:set>
                                    <p:animEffect filter="fade" transition="in">
                                      <p:cBhvr>
                                        <p:cTn dur="1000"/>
                                        <p:tgtEl>
                                          <p:spTgt spid="2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7" st="7"/>
                                            </p:txEl>
                                          </p:spTgt>
                                        </p:tgtEl>
                                        <p:attrNameLst>
                                          <p:attrName>style.visibility</p:attrName>
                                        </p:attrNameLst>
                                      </p:cBhvr>
                                      <p:to>
                                        <p:strVal val="visible"/>
                                      </p:to>
                                    </p:set>
                                    <p:animEffect filter="fade" transition="in">
                                      <p:cBhvr>
                                        <p:cTn dur="1000"/>
                                        <p:tgtEl>
                                          <p:spTgt spid="25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8" st="8"/>
                                            </p:txEl>
                                          </p:spTgt>
                                        </p:tgtEl>
                                        <p:attrNameLst>
                                          <p:attrName>style.visibility</p:attrName>
                                        </p:attrNameLst>
                                      </p:cBhvr>
                                      <p:to>
                                        <p:strVal val="visible"/>
                                      </p:to>
                                    </p:set>
                                    <p:animEffect filter="fade" transition="in">
                                      <p:cBhvr>
                                        <p:cTn dur="1000"/>
                                        <p:tgtEl>
                                          <p:spTgt spid="25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5"/>
          <p:cNvSpPr txBox="1"/>
          <p:nvPr/>
        </p:nvSpPr>
        <p:spPr>
          <a:xfrm>
            <a:off x="78975" y="522575"/>
            <a:ext cx="9445800" cy="539400"/>
          </a:xfrm>
          <a:prstGeom prst="rect">
            <a:avLst/>
          </a:prstGeom>
          <a:gradFill>
            <a:gsLst>
              <a:gs pos="0">
                <a:srgbClr val="FABA86"/>
              </a:gs>
              <a:gs pos="100000">
                <a:srgbClr val="E97414"/>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600">
                <a:solidFill>
                  <a:srgbClr val="FFFFFF"/>
                </a:solidFill>
              </a:rPr>
              <a:t>New Head - hardening process due to Rapid cooling !</a:t>
            </a:r>
            <a:endParaRPr b="1" sz="2600">
              <a:solidFill>
                <a:srgbClr val="FFFFFF"/>
              </a:solidFill>
            </a:endParaRPr>
          </a:p>
        </p:txBody>
      </p:sp>
      <p:sp>
        <p:nvSpPr>
          <p:cNvPr id="263" name="Google Shape;263;p45"/>
          <p:cNvSpPr txBox="1"/>
          <p:nvPr/>
        </p:nvSpPr>
        <p:spPr>
          <a:xfrm>
            <a:off x="4708125" y="5307900"/>
            <a:ext cx="5454300" cy="2029800"/>
          </a:xfrm>
          <a:prstGeom prst="rect">
            <a:avLst/>
          </a:prstGeom>
          <a:gradFill>
            <a:gsLst>
              <a:gs pos="0">
                <a:srgbClr val="FABA86"/>
              </a:gs>
              <a:gs pos="100000">
                <a:srgbClr val="E97414"/>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Rail head is immersed in polymer solution for around 200 seconds due to which it undergoes intense cooling . The time is adjusted to get the perfect perlite structure . </a:t>
            </a:r>
            <a:endParaRPr sz="2000">
              <a:solidFill>
                <a:srgbClr val="FFFFFF"/>
              </a:solidFill>
            </a:endParaRPr>
          </a:p>
          <a:p>
            <a:pPr indent="0" lvl="0" marL="0" rtl="0" algn="l">
              <a:spcBef>
                <a:spcPts val="0"/>
              </a:spcBef>
              <a:spcAft>
                <a:spcPts val="0"/>
              </a:spcAft>
              <a:buNone/>
            </a:pPr>
            <a:r>
              <a:rPr lang="en-IN" sz="2000">
                <a:solidFill>
                  <a:srgbClr val="FFFFFF"/>
                </a:solidFill>
              </a:rPr>
              <a:t>The above figure shows hardness distribution as a function of distance from running rail !</a:t>
            </a:r>
            <a:endParaRPr sz="2000">
              <a:solidFill>
                <a:srgbClr val="FFFFFF"/>
              </a:solidFill>
            </a:endParaRPr>
          </a:p>
        </p:txBody>
      </p:sp>
      <p:pic>
        <p:nvPicPr>
          <p:cNvPr id="264" name="Google Shape;264;p45"/>
          <p:cNvPicPr preferRelativeResize="0"/>
          <p:nvPr/>
        </p:nvPicPr>
        <p:blipFill>
          <a:blip r:embed="rId3">
            <a:alphaModFix/>
          </a:blip>
          <a:stretch>
            <a:fillRect/>
          </a:stretch>
        </p:blipFill>
        <p:spPr>
          <a:xfrm>
            <a:off x="78975" y="1454288"/>
            <a:ext cx="4629150" cy="6010275"/>
          </a:xfrm>
          <a:prstGeom prst="rect">
            <a:avLst/>
          </a:prstGeom>
          <a:noFill/>
          <a:ln>
            <a:noFill/>
          </a:ln>
        </p:spPr>
      </p:pic>
      <p:pic>
        <p:nvPicPr>
          <p:cNvPr id="265" name="Google Shape;265;p45"/>
          <p:cNvPicPr preferRelativeResize="0"/>
          <p:nvPr/>
        </p:nvPicPr>
        <p:blipFill>
          <a:blip r:embed="rId4">
            <a:alphaModFix/>
          </a:blip>
          <a:stretch>
            <a:fillRect/>
          </a:stretch>
        </p:blipFill>
        <p:spPr>
          <a:xfrm>
            <a:off x="4841825" y="1534074"/>
            <a:ext cx="4572000" cy="377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10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1000"/>
                                        <p:tgtEl>
                                          <p:spTgt spid="26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8"/>
          <p:cNvSpPr/>
          <p:nvPr/>
        </p:nvSpPr>
        <p:spPr>
          <a:xfrm>
            <a:off x="360000" y="360000"/>
            <a:ext cx="9359640" cy="89964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i="0" lang="en-IN" sz="3200" u="none" cap="none" strike="noStrike">
                <a:solidFill>
                  <a:srgbClr val="FFFFFF"/>
                </a:solidFill>
                <a:latin typeface="Arial"/>
                <a:ea typeface="Arial"/>
                <a:cs typeface="Arial"/>
                <a:sym typeface="Arial"/>
              </a:rPr>
              <a:t>Outline</a:t>
            </a:r>
            <a:endParaRPr b="0" i="0" sz="3200" u="none" cap="none" strike="noStrike">
              <a:solidFill>
                <a:schemeClr val="dk1"/>
              </a:solidFill>
              <a:latin typeface="Arial"/>
              <a:ea typeface="Arial"/>
              <a:cs typeface="Arial"/>
              <a:sym typeface="Arial"/>
            </a:endParaRPr>
          </a:p>
        </p:txBody>
      </p:sp>
      <p:sp>
        <p:nvSpPr>
          <p:cNvPr id="126" name="Google Shape;126;p28"/>
          <p:cNvSpPr/>
          <p:nvPr/>
        </p:nvSpPr>
        <p:spPr>
          <a:xfrm>
            <a:off x="360000" y="1771700"/>
            <a:ext cx="9179700" cy="4886400"/>
          </a:xfrm>
          <a:prstGeom prst="rect">
            <a:avLst/>
          </a:prstGeom>
          <a:gradFill>
            <a:gsLst>
              <a:gs pos="0">
                <a:srgbClr val="FABA86"/>
              </a:gs>
              <a:gs pos="100000">
                <a:srgbClr val="E97414"/>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1142"/>
              </a:spcBef>
              <a:spcAft>
                <a:spcPts val="0"/>
              </a:spcAft>
              <a:buNone/>
            </a:pPr>
            <a:r>
              <a:rPr b="1" i="0" lang="en-IN" sz="2600" u="none" cap="none" strike="noStrike">
                <a:solidFill>
                  <a:srgbClr val="FFFFFF"/>
                </a:solidFill>
                <a:latin typeface="Arial"/>
                <a:ea typeface="Arial"/>
                <a:cs typeface="Arial"/>
                <a:sym typeface="Arial"/>
              </a:rPr>
              <a:t>PART 1 </a:t>
            </a:r>
            <a:endParaRPr b="0" i="0" sz="2600" u="none" cap="none" strike="noStrike">
              <a:solidFill>
                <a:srgbClr val="FFFFFF"/>
              </a:solidFill>
              <a:latin typeface="Arial"/>
              <a:ea typeface="Arial"/>
              <a:cs typeface="Arial"/>
              <a:sym typeface="Arial"/>
            </a:endParaRPr>
          </a:p>
          <a:p>
            <a:pPr indent="-368300" lvl="2" marL="1371600" marR="0" rtl="0" algn="l">
              <a:lnSpc>
                <a:spcPct val="100000"/>
              </a:lnSpc>
              <a:spcBef>
                <a:spcPts val="1142"/>
              </a:spcBef>
              <a:spcAft>
                <a:spcPts val="0"/>
              </a:spcAft>
              <a:buClr>
                <a:srgbClr val="FFFFFF"/>
              </a:buClr>
              <a:buSzPts val="2200"/>
              <a:buFont typeface="Arial"/>
              <a:buChar char="●"/>
            </a:pPr>
            <a:r>
              <a:rPr b="0" i="0" lang="en-IN" sz="2200" u="none" cap="none" strike="noStrike">
                <a:solidFill>
                  <a:srgbClr val="FFFFFF"/>
                </a:solidFill>
                <a:latin typeface="Arial"/>
                <a:ea typeface="Arial"/>
                <a:cs typeface="Arial"/>
                <a:sym typeface="Arial"/>
              </a:rPr>
              <a:t>Introduction</a:t>
            </a:r>
            <a:endParaRPr b="0" i="0" sz="2200" u="none" cap="none" strike="noStrike">
              <a:solidFill>
                <a:srgbClr val="FFFFFF"/>
              </a:solidFill>
              <a:latin typeface="Arial"/>
              <a:ea typeface="Arial"/>
              <a:cs typeface="Arial"/>
              <a:sym typeface="Arial"/>
            </a:endParaRPr>
          </a:p>
          <a:p>
            <a:pPr indent="-368300" lvl="2" marL="1371600" marR="0" rtl="0" algn="l">
              <a:lnSpc>
                <a:spcPct val="100000"/>
              </a:lnSpc>
              <a:spcBef>
                <a:spcPts val="0"/>
              </a:spcBef>
              <a:spcAft>
                <a:spcPts val="0"/>
              </a:spcAft>
              <a:buClr>
                <a:srgbClr val="FFFFFF"/>
              </a:buClr>
              <a:buSzPts val="2200"/>
              <a:buChar char="●"/>
            </a:pPr>
            <a:r>
              <a:rPr b="0" i="0" lang="en-IN" sz="2200" u="none" cap="none" strike="noStrike">
                <a:solidFill>
                  <a:srgbClr val="FFFFFF"/>
                </a:solidFill>
                <a:latin typeface="Arial"/>
                <a:ea typeface="Arial"/>
                <a:cs typeface="Arial"/>
                <a:sym typeface="Arial"/>
              </a:rPr>
              <a:t>Material </a:t>
            </a:r>
            <a:r>
              <a:rPr lang="en-IN" sz="2200">
                <a:solidFill>
                  <a:srgbClr val="FFFFFF"/>
                </a:solidFill>
              </a:rPr>
              <a:t>Tetrahedron</a:t>
            </a:r>
            <a:endParaRPr sz="2200">
              <a:solidFill>
                <a:srgbClr val="FFFFFF"/>
              </a:solidFill>
            </a:endParaRPr>
          </a:p>
          <a:p>
            <a:pPr indent="-368300" lvl="2" marL="1371600" marR="0" rtl="0" algn="l">
              <a:lnSpc>
                <a:spcPct val="100000"/>
              </a:lnSpc>
              <a:spcBef>
                <a:spcPts val="0"/>
              </a:spcBef>
              <a:spcAft>
                <a:spcPts val="0"/>
              </a:spcAft>
              <a:buClr>
                <a:srgbClr val="FFFFFF"/>
              </a:buClr>
              <a:buSzPts val="2200"/>
              <a:buChar char="●"/>
            </a:pPr>
            <a:r>
              <a:rPr lang="en-IN" sz="2200">
                <a:solidFill>
                  <a:srgbClr val="FFFFFF"/>
                </a:solidFill>
              </a:rPr>
              <a:t>Rail Steel </a:t>
            </a:r>
            <a:endParaRPr sz="2200">
              <a:solidFill>
                <a:srgbClr val="FFFFFF"/>
              </a:solidFill>
            </a:endParaRPr>
          </a:p>
          <a:p>
            <a:pPr indent="-368300" lvl="2" marL="1371600" marR="0" rtl="0" algn="l">
              <a:lnSpc>
                <a:spcPct val="100000"/>
              </a:lnSpc>
              <a:spcBef>
                <a:spcPts val="0"/>
              </a:spcBef>
              <a:spcAft>
                <a:spcPts val="0"/>
              </a:spcAft>
              <a:buClr>
                <a:srgbClr val="FFFFFF"/>
              </a:buClr>
              <a:buSzPts val="2200"/>
              <a:buFont typeface="Arial"/>
              <a:buChar char="●"/>
            </a:pPr>
            <a:r>
              <a:rPr b="0" i="0" lang="en-IN" sz="2200" u="none" cap="none" strike="noStrike">
                <a:solidFill>
                  <a:srgbClr val="FFFFFF"/>
                </a:solidFill>
                <a:latin typeface="Arial"/>
                <a:ea typeface="Arial"/>
                <a:cs typeface="Arial"/>
                <a:sym typeface="Arial"/>
              </a:rPr>
              <a:t>Material structure (microstructure as well as shape &amp; size) and Properties.</a:t>
            </a:r>
            <a:endParaRPr sz="2200">
              <a:solidFill>
                <a:srgbClr val="FFFFFF"/>
              </a:solidFill>
            </a:endParaRPr>
          </a:p>
          <a:p>
            <a:pPr indent="0" lvl="0" marL="0" marR="0" rtl="0" algn="l">
              <a:lnSpc>
                <a:spcPct val="100000"/>
              </a:lnSpc>
              <a:spcBef>
                <a:spcPts val="1134"/>
              </a:spcBef>
              <a:spcAft>
                <a:spcPts val="0"/>
              </a:spcAft>
              <a:buNone/>
            </a:pPr>
            <a:r>
              <a:rPr b="1" i="0" lang="en-IN" sz="2600" u="none" cap="none" strike="noStrike">
                <a:solidFill>
                  <a:srgbClr val="FFFFFF"/>
                </a:solidFill>
                <a:latin typeface="Arial"/>
                <a:ea typeface="Arial"/>
                <a:cs typeface="Arial"/>
                <a:sym typeface="Arial"/>
              </a:rPr>
              <a:t>PART 2 </a:t>
            </a:r>
            <a:endParaRPr b="1" i="0" sz="2600" u="none" cap="none" strike="noStrike">
              <a:solidFill>
                <a:srgbClr val="FFFFFF"/>
              </a:solidFill>
              <a:latin typeface="Arial"/>
              <a:ea typeface="Arial"/>
              <a:cs typeface="Arial"/>
              <a:sym typeface="Arial"/>
            </a:endParaRPr>
          </a:p>
          <a:p>
            <a:pPr indent="-368300" lvl="2" marL="1371600" marR="0" rtl="0" algn="l">
              <a:lnSpc>
                <a:spcPct val="100000"/>
              </a:lnSpc>
              <a:spcBef>
                <a:spcPts val="0"/>
              </a:spcBef>
              <a:spcAft>
                <a:spcPts val="0"/>
              </a:spcAft>
              <a:buClr>
                <a:srgbClr val="FFFFFF"/>
              </a:buClr>
              <a:buSzPts val="2200"/>
              <a:buChar char="●"/>
            </a:pPr>
            <a:r>
              <a:rPr lang="en-IN" sz="2200">
                <a:solidFill>
                  <a:srgbClr val="FFFFFF"/>
                </a:solidFill>
              </a:rPr>
              <a:t>Manufacturing processes of Railway tracks .</a:t>
            </a:r>
            <a:endParaRPr sz="2200">
              <a:solidFill>
                <a:srgbClr val="FFFFFF"/>
              </a:solidFill>
            </a:endParaRPr>
          </a:p>
          <a:p>
            <a:pPr indent="-368300" lvl="2" marL="1371600" marR="0" rtl="0" algn="l">
              <a:lnSpc>
                <a:spcPct val="100000"/>
              </a:lnSpc>
              <a:spcBef>
                <a:spcPts val="0"/>
              </a:spcBef>
              <a:spcAft>
                <a:spcPts val="0"/>
              </a:spcAft>
              <a:buClr>
                <a:srgbClr val="FFFFFF"/>
              </a:buClr>
              <a:buSzPts val="2200"/>
              <a:buChar char="●"/>
            </a:pPr>
            <a:r>
              <a:rPr lang="en-IN" sz="2200">
                <a:solidFill>
                  <a:srgbClr val="FFFFFF"/>
                </a:solidFill>
              </a:rPr>
              <a:t>Continuous</a:t>
            </a:r>
            <a:r>
              <a:rPr lang="en-IN" sz="2200">
                <a:solidFill>
                  <a:srgbClr val="FFFFFF"/>
                </a:solidFill>
              </a:rPr>
              <a:t> Casting , Rolling , heat Treatment .</a:t>
            </a:r>
            <a:endParaRPr sz="2200">
              <a:solidFill>
                <a:srgbClr val="FFFFFF"/>
              </a:solidFill>
            </a:endParaRPr>
          </a:p>
          <a:p>
            <a:pPr indent="-368300" lvl="2" marL="1371600" marR="0" rtl="0" algn="l">
              <a:lnSpc>
                <a:spcPct val="100000"/>
              </a:lnSpc>
              <a:spcBef>
                <a:spcPts val="0"/>
              </a:spcBef>
              <a:spcAft>
                <a:spcPts val="0"/>
              </a:spcAft>
              <a:buClr>
                <a:srgbClr val="FFFFFF"/>
              </a:buClr>
              <a:buSzPts val="2200"/>
              <a:buChar char="●"/>
            </a:pPr>
            <a:r>
              <a:rPr lang="en-IN" sz="2200">
                <a:solidFill>
                  <a:srgbClr val="FFFFFF"/>
                </a:solidFill>
              </a:rPr>
              <a:t>Grain Size effect on mechanical properties</a:t>
            </a:r>
            <a:endParaRPr sz="2200">
              <a:solidFill>
                <a:srgbClr val="FFFFFF"/>
              </a:solidFill>
            </a:endParaRPr>
          </a:p>
          <a:p>
            <a:pPr indent="-368300" lvl="2" marL="1371600" marR="0" rtl="0" algn="l">
              <a:lnSpc>
                <a:spcPct val="100000"/>
              </a:lnSpc>
              <a:spcBef>
                <a:spcPts val="0"/>
              </a:spcBef>
              <a:spcAft>
                <a:spcPts val="0"/>
              </a:spcAft>
              <a:buClr>
                <a:srgbClr val="FFFFFF"/>
              </a:buClr>
              <a:buSzPts val="2200"/>
              <a:buChar char="●"/>
            </a:pPr>
            <a:r>
              <a:rPr lang="en-IN" sz="2200">
                <a:solidFill>
                  <a:srgbClr val="FFFFFF"/>
                </a:solidFill>
              </a:rPr>
              <a:t>New - Head Hardening. </a:t>
            </a:r>
            <a:endParaRPr sz="2200">
              <a:solidFill>
                <a:srgbClr val="FFFFFF"/>
              </a:solidFill>
            </a:endParaRPr>
          </a:p>
          <a:p>
            <a:pPr indent="-368300" lvl="2" marL="1371600" marR="0" rtl="0" algn="l">
              <a:lnSpc>
                <a:spcPct val="100000"/>
              </a:lnSpc>
              <a:spcBef>
                <a:spcPts val="0"/>
              </a:spcBef>
              <a:spcAft>
                <a:spcPts val="0"/>
              </a:spcAft>
              <a:buClr>
                <a:srgbClr val="FFFFFF"/>
              </a:buClr>
              <a:buSzPts val="2200"/>
              <a:buChar char="●"/>
            </a:pPr>
            <a:r>
              <a:rPr lang="en-IN" sz="2200">
                <a:solidFill>
                  <a:srgbClr val="FFFFFF"/>
                </a:solidFill>
              </a:rPr>
              <a:t>References</a:t>
            </a:r>
            <a:endParaRPr sz="2200">
              <a:solidFill>
                <a:srgbClr val="FFFFFF"/>
              </a:solidFill>
            </a:endParaRPr>
          </a:p>
          <a:p>
            <a:pPr indent="0" lvl="0" marL="914400" marR="0" rtl="0" algn="l">
              <a:lnSpc>
                <a:spcPct val="100000"/>
              </a:lnSpc>
              <a:spcBef>
                <a:spcPts val="0"/>
              </a:spcBef>
              <a:spcAft>
                <a:spcPts val="0"/>
              </a:spcAft>
              <a:buNone/>
            </a:pPr>
            <a:r>
              <a:t/>
            </a:r>
            <a:endParaRPr sz="2600">
              <a:solidFill>
                <a:srgbClr val="FFFFFF"/>
              </a:solidFill>
            </a:endParaRPr>
          </a:p>
          <a:p>
            <a:pPr indent="0" lvl="0" marL="457200" marR="0" rtl="0" algn="l">
              <a:lnSpc>
                <a:spcPct val="100000"/>
              </a:lnSpc>
              <a:spcBef>
                <a:spcPts val="0"/>
              </a:spcBef>
              <a:spcAft>
                <a:spcPts val="0"/>
              </a:spcAft>
              <a:buNone/>
            </a:pPr>
            <a:r>
              <a:t/>
            </a:r>
            <a:endParaRPr b="1" sz="2600">
              <a:solidFill>
                <a:srgbClr val="FFFFFF"/>
              </a:solidFill>
            </a:endParaRPr>
          </a:p>
          <a:p>
            <a:pPr indent="0" lvl="0" marL="0" marR="0" rtl="0" algn="l">
              <a:lnSpc>
                <a:spcPct val="100000"/>
              </a:lnSpc>
              <a:spcBef>
                <a:spcPts val="1142"/>
              </a:spcBef>
              <a:spcAft>
                <a:spcPts val="0"/>
              </a:spcAft>
              <a:buNone/>
            </a:pPr>
            <a:r>
              <a:t/>
            </a:r>
            <a:endParaRPr b="0" i="0" sz="2600" u="none" cap="none" strike="noStrike">
              <a:solidFill>
                <a:srgbClr val="FFFFFF"/>
              </a:solidFill>
              <a:latin typeface="Arial"/>
              <a:ea typeface="Arial"/>
              <a:cs typeface="Arial"/>
              <a:sym typeface="Arial"/>
            </a:endParaRPr>
          </a:p>
          <a:p>
            <a:pPr indent="0" lvl="0" marL="0" marR="0" rtl="0" algn="l">
              <a:lnSpc>
                <a:spcPct val="100000"/>
              </a:lnSpc>
              <a:spcBef>
                <a:spcPts val="1134"/>
              </a:spcBef>
              <a:spcAft>
                <a:spcPts val="0"/>
              </a:spcAft>
              <a:buNone/>
            </a:pPr>
            <a:r>
              <a:t/>
            </a:r>
            <a:endParaRPr b="0" i="0" sz="26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6"/>
          <p:cNvSpPr/>
          <p:nvPr/>
        </p:nvSpPr>
        <p:spPr>
          <a:xfrm>
            <a:off x="360488" y="75325"/>
            <a:ext cx="9359700" cy="899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i="0" lang="en-IN" sz="3200" u="none" cap="none" strike="noStrike">
                <a:solidFill>
                  <a:srgbClr val="FFFFFF"/>
                </a:solidFill>
                <a:latin typeface="Arial"/>
                <a:ea typeface="Arial"/>
                <a:cs typeface="Arial"/>
                <a:sym typeface="Arial"/>
              </a:rPr>
              <a:t>Referenc</a:t>
            </a:r>
            <a:r>
              <a:rPr b="1" lang="en-IN" sz="3200">
                <a:solidFill>
                  <a:srgbClr val="FFFFFF"/>
                </a:solidFill>
              </a:rPr>
              <a:t>e’s</a:t>
            </a:r>
            <a:endParaRPr b="0" i="0" sz="3200" u="none" cap="none" strike="noStrike">
              <a:solidFill>
                <a:schemeClr val="dk1"/>
              </a:solidFill>
              <a:latin typeface="Arial"/>
              <a:ea typeface="Arial"/>
              <a:cs typeface="Arial"/>
              <a:sym typeface="Arial"/>
            </a:endParaRPr>
          </a:p>
        </p:txBody>
      </p:sp>
      <p:sp>
        <p:nvSpPr>
          <p:cNvPr id="271" name="Google Shape;271;p46"/>
          <p:cNvSpPr/>
          <p:nvPr/>
        </p:nvSpPr>
        <p:spPr>
          <a:xfrm>
            <a:off x="0" y="1186150"/>
            <a:ext cx="9947700" cy="6294600"/>
          </a:xfrm>
          <a:prstGeom prst="rect">
            <a:avLst/>
          </a:prstGeom>
          <a:gradFill>
            <a:gsLst>
              <a:gs pos="0">
                <a:srgbClr val="FABA86"/>
              </a:gs>
              <a:gs pos="100000">
                <a:srgbClr val="E97414"/>
              </a:gs>
            </a:gsLst>
            <a:path path="circle">
              <a:fillToRect b="50%" l="50%" r="50%" t="50%"/>
            </a:path>
            <a:tileRect/>
          </a:gradFill>
          <a:ln>
            <a:noFill/>
          </a:ln>
        </p:spPr>
        <p:txBody>
          <a:bodyPr anchorCtr="0" anchor="t" bIns="0" lIns="0" spcFirstLastPara="1" rIns="0" wrap="square" tIns="0">
            <a:noAutofit/>
          </a:bodyPr>
          <a:lstStyle/>
          <a:p>
            <a:pPr indent="-272790" lvl="0" marL="216000" marR="0" rtl="0" algn="l">
              <a:lnSpc>
                <a:spcPct val="90000"/>
              </a:lnSpc>
              <a:spcBef>
                <a:spcPts val="0"/>
              </a:spcBef>
              <a:spcAft>
                <a:spcPts val="0"/>
              </a:spcAft>
              <a:buSzPts val="1800"/>
              <a:buFont typeface="Noto Sans Symbols"/>
              <a:buChar char="❖"/>
            </a:pPr>
            <a:r>
              <a:rPr b="1" i="0" lang="en-IN" sz="1800" u="none" cap="none" strike="noStrike"/>
              <a:t>From Research Paper in Journals: </a:t>
            </a:r>
            <a:endParaRPr b="1" i="0" sz="1800" u="none" cap="none" strike="noStrike"/>
          </a:p>
          <a:p>
            <a:pPr indent="-342900" lvl="0" marL="457200" marR="0" rtl="0" algn="l">
              <a:lnSpc>
                <a:spcPct val="90000"/>
              </a:lnSpc>
              <a:spcBef>
                <a:spcPts val="0"/>
              </a:spcBef>
              <a:spcAft>
                <a:spcPts val="0"/>
              </a:spcAft>
              <a:buClr>
                <a:srgbClr val="FFFFFF"/>
              </a:buClr>
              <a:buSzPts val="1800"/>
              <a:buChar char="❖"/>
            </a:pPr>
            <a:r>
              <a:rPr lang="en-IN" sz="1800">
                <a:solidFill>
                  <a:srgbClr val="FFFFFF"/>
                </a:solidFill>
                <a:uFill>
                  <a:noFill/>
                </a:uFill>
                <a:latin typeface="Georgia"/>
                <a:ea typeface="Georgia"/>
                <a:cs typeface="Georgia"/>
                <a:sym typeface="Georgia"/>
                <a:hlinkClick r:id="rId3">
                  <a:extLst>
                    <a:ext uri="{A12FA001-AC4F-418D-AE19-62706E023703}">
                      <ahyp:hlinkClr val="tx"/>
                    </a:ext>
                  </a:extLst>
                </a:hlinkClick>
              </a:rPr>
              <a:t>Wookjin Choi</a:t>
            </a:r>
            <a:r>
              <a:rPr baseline="30000" lang="en-IN" sz="1800">
                <a:solidFill>
                  <a:srgbClr val="FFFFFF"/>
                </a:solidFill>
                <a:latin typeface="Georgia"/>
                <a:ea typeface="Georgia"/>
                <a:cs typeface="Georgia"/>
                <a:sym typeface="Georgia"/>
              </a:rPr>
              <a:t>1</a:t>
            </a:r>
            <a:r>
              <a:rPr lang="en-IN" sz="1800">
                <a:solidFill>
                  <a:srgbClr val="FFFFFF"/>
                </a:solidFill>
                <a:latin typeface="Georgia"/>
                <a:ea typeface="Georgia"/>
                <a:cs typeface="Georgia"/>
                <a:sym typeface="Georgia"/>
              </a:rPr>
              <a:t>, </a:t>
            </a:r>
            <a:r>
              <a:rPr lang="en-IN" sz="1800">
                <a:solidFill>
                  <a:srgbClr val="FFFFFF"/>
                </a:solidFill>
                <a:uFill>
                  <a:noFill/>
                </a:uFill>
                <a:latin typeface="Georgia"/>
                <a:ea typeface="Georgia"/>
                <a:cs typeface="Georgia"/>
                <a:sym typeface="Georgia"/>
                <a:hlinkClick r:id="rId4">
                  <a:extLst>
                    <a:ext uri="{A12FA001-AC4F-418D-AE19-62706E023703}">
                      <ahyp:hlinkClr val="tx"/>
                    </a:ext>
                  </a:extLst>
                </a:hlinkClick>
              </a:rPr>
              <a:t>Min Ji Song</a:t>
            </a:r>
            <a:r>
              <a:rPr baseline="30000" lang="en-IN" sz="1800">
                <a:solidFill>
                  <a:srgbClr val="FFFFFF"/>
                </a:solidFill>
                <a:latin typeface="Georgia"/>
                <a:ea typeface="Georgia"/>
                <a:cs typeface="Georgia"/>
                <a:sym typeface="Georgia"/>
              </a:rPr>
              <a:t>1</a:t>
            </a:r>
            <a:r>
              <a:rPr lang="en-IN" sz="1800">
                <a:solidFill>
                  <a:srgbClr val="FFFFFF"/>
                </a:solidFill>
                <a:latin typeface="Georgia"/>
                <a:ea typeface="Georgia"/>
                <a:cs typeface="Georgia"/>
                <a:sym typeface="Georgia"/>
              </a:rPr>
              <a:t>, </a:t>
            </a:r>
            <a:r>
              <a:rPr lang="en-IN" sz="1800">
                <a:solidFill>
                  <a:srgbClr val="FFFFFF"/>
                </a:solidFill>
                <a:uFill>
                  <a:noFill/>
                </a:uFill>
                <a:latin typeface="Georgia"/>
                <a:ea typeface="Georgia"/>
                <a:cs typeface="Georgia"/>
                <a:sym typeface="Georgia"/>
                <a:hlinkClick r:id="rId5">
                  <a:extLst>
                    <a:ext uri="{A12FA001-AC4F-418D-AE19-62706E023703}">
                      <ahyp:hlinkClr val="tx"/>
                    </a:ext>
                  </a:extLst>
                </a:hlinkClick>
              </a:rPr>
              <a:t>Nam-Hyoung Lim</a:t>
            </a:r>
            <a:r>
              <a:rPr baseline="30000" lang="en-IN" sz="1800">
                <a:solidFill>
                  <a:srgbClr val="FFFFFF"/>
                </a:solidFill>
                <a:latin typeface="Georgia"/>
                <a:ea typeface="Georgia"/>
                <a:cs typeface="Georgia"/>
                <a:sym typeface="Georgia"/>
              </a:rPr>
              <a:t>2</a:t>
            </a:r>
            <a:r>
              <a:rPr lang="en-IN" sz="1800">
                <a:solidFill>
                  <a:srgbClr val="FFFFFF"/>
                </a:solidFill>
                <a:latin typeface="Georgia"/>
                <a:ea typeface="Georgia"/>
                <a:cs typeface="Georgia"/>
                <a:sym typeface="Georgia"/>
              </a:rPr>
              <a:t>, </a:t>
            </a:r>
            <a:r>
              <a:rPr lang="en-IN" sz="1800">
                <a:solidFill>
                  <a:srgbClr val="FFFFFF"/>
                </a:solidFill>
                <a:uFill>
                  <a:noFill/>
                </a:uFill>
                <a:latin typeface="Georgia"/>
                <a:ea typeface="Georgia"/>
                <a:cs typeface="Georgia"/>
                <a:sym typeface="Georgia"/>
                <a:hlinkClick r:id="rId6">
                  <a:extLst>
                    <a:ext uri="{A12FA001-AC4F-418D-AE19-62706E023703}">
                      <ahyp:hlinkClr val="tx"/>
                    </a:ext>
                  </a:extLst>
                </a:hlinkClick>
              </a:rPr>
              <a:t>Soo Yeol Lee</a:t>
            </a:r>
            <a:r>
              <a:rPr baseline="30000" lang="en-IN" sz="1800">
                <a:solidFill>
                  <a:srgbClr val="FFFFFF"/>
                </a:solidFill>
                <a:latin typeface="Georgia"/>
                <a:ea typeface="Georgia"/>
                <a:cs typeface="Georgia"/>
                <a:sym typeface="Georgia"/>
              </a:rPr>
              <a:t>1,*,</a:t>
            </a:r>
            <a:r>
              <a:rPr lang="en-IN" sz="1800">
                <a:solidFill>
                  <a:srgbClr val="FFFFFF"/>
                </a:solidFill>
                <a:latin typeface="Georgia"/>
                <a:ea typeface="Georgia"/>
                <a:cs typeface="Georgia"/>
                <a:sym typeface="Georgia"/>
              </a:rPr>
              <a:t>Microstructure and Mechanical Properties of Continuous Welded 50N Rail </a:t>
            </a:r>
            <a:r>
              <a:rPr lang="en-IN" sz="1800">
                <a:solidFill>
                  <a:srgbClr val="FFFFFF"/>
                </a:solidFill>
              </a:rPr>
              <a:t>Published online: December 5, 2019</a:t>
            </a:r>
            <a:endParaRPr sz="1800">
              <a:solidFill>
                <a:srgbClr val="FFFFFF"/>
              </a:solidFill>
            </a:endParaRPr>
          </a:p>
          <a:p>
            <a:pPr indent="-342900" lvl="0" marL="457200" marR="0" rtl="0" algn="l">
              <a:lnSpc>
                <a:spcPct val="90000"/>
              </a:lnSpc>
              <a:spcBef>
                <a:spcPts val="0"/>
              </a:spcBef>
              <a:spcAft>
                <a:spcPts val="0"/>
              </a:spcAft>
              <a:buClr>
                <a:srgbClr val="FFFFFF"/>
              </a:buClr>
              <a:buSzPts val="1800"/>
              <a:buChar char="❖"/>
            </a:pPr>
            <a:r>
              <a:rPr lang="en-IN" sz="1800">
                <a:solidFill>
                  <a:srgbClr val="FFFFFF"/>
                </a:solidFill>
              </a:rPr>
              <a:t>Y. Y. Yang, M. Mahfouf, G. Panoutsos, Q. Zhang , Adaptive Neural-Fuzzy Inference System for Classification of Rail Quality Data with Bootstrapping-Based Over-Sampling,2011 IEEE International Conference on Fuzzy Systems June 27-30, 2011, Taipei, Taiwan</a:t>
            </a:r>
            <a:endParaRPr sz="1800">
              <a:solidFill>
                <a:srgbClr val="FFFFFF"/>
              </a:solidFill>
            </a:endParaRPr>
          </a:p>
          <a:p>
            <a:pPr indent="-342900" lvl="0" marL="457200" rtl="0" algn="l">
              <a:lnSpc>
                <a:spcPct val="127272"/>
              </a:lnSpc>
              <a:spcBef>
                <a:spcPts val="0"/>
              </a:spcBef>
              <a:spcAft>
                <a:spcPts val="0"/>
              </a:spcAft>
              <a:buClr>
                <a:srgbClr val="FFFFFF"/>
              </a:buClr>
              <a:buSzPts val="1800"/>
              <a:buChar char="❖"/>
            </a:pPr>
            <a:r>
              <a:rPr lang="en-IN" sz="1800">
                <a:solidFill>
                  <a:srgbClr val="FFFFFF"/>
                </a:solidFill>
              </a:rPr>
              <a:t>2011 IEEE International Conference on Fuzzy Systems June 27-30, 2011, Taipei, Taiwan- pp:2</a:t>
            </a:r>
            <a:endParaRPr sz="1050">
              <a:solidFill>
                <a:srgbClr val="2E2E2E"/>
              </a:solidFill>
            </a:endParaRPr>
          </a:p>
          <a:p>
            <a:pPr indent="-342900" lvl="0" marL="457200" rtl="0" algn="l">
              <a:lnSpc>
                <a:spcPct val="127272"/>
              </a:lnSpc>
              <a:spcBef>
                <a:spcPts val="0"/>
              </a:spcBef>
              <a:spcAft>
                <a:spcPts val="0"/>
              </a:spcAft>
              <a:buClr>
                <a:srgbClr val="FFFFFF"/>
              </a:buClr>
              <a:buSzPts val="1800"/>
              <a:buChar char="❖"/>
            </a:pPr>
            <a:r>
              <a:rPr lang="en-IN" sz="1800">
                <a:solidFill>
                  <a:srgbClr val="FFFFFF"/>
                </a:solidFill>
                <a:uFill>
                  <a:noFill/>
                </a:uFill>
                <a:hlinkClick r:id="rId7">
                  <a:extLst>
                    <a:ext uri="{A12FA001-AC4F-418D-AE19-62706E023703}">
                      <ahyp:hlinkClr val="tx"/>
                    </a:ext>
                  </a:extLst>
                </a:hlinkClick>
              </a:rPr>
              <a:t>F.J.FranklinaJ.E.GarnhambD.I.FletcheraC.L.DavisbA.Kapoora</a:t>
            </a:r>
            <a:r>
              <a:rPr lang="en-IN" sz="1800">
                <a:solidFill>
                  <a:srgbClr val="FFFFFF"/>
                </a:solidFill>
              </a:rPr>
              <a:t>,</a:t>
            </a:r>
            <a:r>
              <a:rPr lang="en-IN" sz="1800">
                <a:solidFill>
                  <a:srgbClr val="FFFFFF"/>
                </a:solidFill>
                <a:latin typeface="Georgia"/>
                <a:ea typeface="Georgia"/>
                <a:cs typeface="Georgia"/>
                <a:sym typeface="Georgia"/>
              </a:rPr>
              <a:t>Modelling rail steel microstructure and its effect on crack initiation(2008) . </a:t>
            </a:r>
            <a:endParaRPr sz="1800">
              <a:solidFill>
                <a:srgbClr val="FFFFFF"/>
              </a:solidFill>
            </a:endParaRPr>
          </a:p>
          <a:p>
            <a:pPr indent="-342900" lvl="0" marL="457200" rtl="0" algn="l">
              <a:lnSpc>
                <a:spcPct val="127272"/>
              </a:lnSpc>
              <a:spcBef>
                <a:spcPts val="0"/>
              </a:spcBef>
              <a:spcAft>
                <a:spcPts val="0"/>
              </a:spcAft>
              <a:buClr>
                <a:srgbClr val="FFFFFF"/>
              </a:buClr>
              <a:buSzPts val="1800"/>
              <a:buChar char="❖"/>
            </a:pPr>
            <a:r>
              <a:rPr lang="en-IN" sz="1800">
                <a:solidFill>
                  <a:srgbClr val="FFFFFF"/>
                </a:solidFill>
              </a:rPr>
              <a:t>Brandon Talamini, Jeff Gordon ,FINITE ELEMENT ESTIMATION OF THE RESIDUAL STRESSES IN ROLLER-STRAIGHTENED RAIL (2004), pp:2 .</a:t>
            </a:r>
            <a:endParaRPr sz="1800">
              <a:solidFill>
                <a:srgbClr val="FFFFFF"/>
              </a:solidFill>
            </a:endParaRPr>
          </a:p>
          <a:p>
            <a:pPr indent="-342900" lvl="0" marL="457200" rtl="0" algn="l">
              <a:lnSpc>
                <a:spcPct val="127272"/>
              </a:lnSpc>
              <a:spcBef>
                <a:spcPts val="0"/>
              </a:spcBef>
              <a:spcAft>
                <a:spcPts val="0"/>
              </a:spcAft>
              <a:buClr>
                <a:srgbClr val="FFFFFF"/>
              </a:buClr>
              <a:buSzPts val="1800"/>
              <a:buChar char="❖"/>
            </a:pPr>
            <a:r>
              <a:rPr lang="en-IN" sz="1800">
                <a:solidFill>
                  <a:srgbClr val="FFFFFF"/>
                </a:solidFill>
              </a:rPr>
              <a:t>Brad baker , Processing-Microstructure Relationships in Friction Stir Welding of MA956 Oxide Dispersion Strengthened Steel ,(2014) : last figure </a:t>
            </a:r>
            <a:endParaRPr sz="1800">
              <a:solidFill>
                <a:srgbClr val="FFFFFF"/>
              </a:solidFill>
            </a:endParaRPr>
          </a:p>
          <a:p>
            <a:pPr indent="-272790" lvl="0" marL="216000" marR="0" rtl="0" algn="l">
              <a:lnSpc>
                <a:spcPct val="90000"/>
              </a:lnSpc>
              <a:spcBef>
                <a:spcPts val="0"/>
              </a:spcBef>
              <a:spcAft>
                <a:spcPts val="0"/>
              </a:spcAft>
              <a:buSzPts val="1800"/>
              <a:buFont typeface="Noto Sans Symbols"/>
              <a:buChar char="❖"/>
            </a:pPr>
            <a:r>
              <a:rPr b="1" i="0" lang="en-IN" sz="1800" u="none" cap="none" strike="noStrike"/>
              <a:t>From Book chapter:</a:t>
            </a:r>
            <a:endParaRPr b="1" sz="1800"/>
          </a:p>
          <a:p>
            <a:pPr indent="-342900" lvl="0" marL="457200" marR="0" rtl="0" algn="l">
              <a:lnSpc>
                <a:spcPct val="90000"/>
              </a:lnSpc>
              <a:spcBef>
                <a:spcPts val="0"/>
              </a:spcBef>
              <a:spcAft>
                <a:spcPts val="0"/>
              </a:spcAft>
              <a:buClr>
                <a:srgbClr val="FFFFFF"/>
              </a:buClr>
              <a:buSzPts val="1800"/>
              <a:buChar char="❖"/>
            </a:pPr>
            <a:r>
              <a:rPr lang="en-IN" sz="1800">
                <a:solidFill>
                  <a:srgbClr val="FFFFFF"/>
                </a:solidFill>
              </a:rPr>
              <a:t>1) </a:t>
            </a:r>
            <a:r>
              <a:rPr lang="en-IN" sz="1800">
                <a:solidFill>
                  <a:srgbClr val="FFFFFF"/>
                </a:solidFill>
              </a:rPr>
              <a:t>MODERN RAILWAY TRACK Second Edition pp: 275-300, ISBN 90-800324-3-3(2001)</a:t>
            </a:r>
            <a:endParaRPr sz="1800">
              <a:solidFill>
                <a:srgbClr val="FFFFFF"/>
              </a:solidFill>
            </a:endParaRPr>
          </a:p>
          <a:p>
            <a:pPr indent="-342900" lvl="0" marL="457200" marR="0" rtl="0" algn="l">
              <a:lnSpc>
                <a:spcPct val="90000"/>
              </a:lnSpc>
              <a:spcBef>
                <a:spcPts val="0"/>
              </a:spcBef>
              <a:spcAft>
                <a:spcPts val="0"/>
              </a:spcAft>
              <a:buClr>
                <a:srgbClr val="FFFFFF"/>
              </a:buClr>
              <a:buSzPts val="1800"/>
              <a:buChar char="❖"/>
            </a:pPr>
            <a:r>
              <a:rPr lang="en-IN" sz="1800">
                <a:solidFill>
                  <a:srgbClr val="FFFFFF"/>
                </a:solidFill>
              </a:rPr>
              <a:t>2) Indian Railway Institute of Civil Engineering ,Rail Steel and Stresses ,pp: 1-30 (2019)</a:t>
            </a:r>
            <a:endParaRPr sz="1800">
              <a:solidFill>
                <a:srgbClr val="FFFFFF"/>
              </a:solidFill>
            </a:endParaRPr>
          </a:p>
          <a:p>
            <a:pPr indent="0" lvl="0" marL="0" marR="0" rtl="0" algn="l">
              <a:lnSpc>
                <a:spcPct val="90000"/>
              </a:lnSpc>
              <a:spcBef>
                <a:spcPts val="0"/>
              </a:spcBef>
              <a:spcAft>
                <a:spcPts val="0"/>
              </a:spcAft>
              <a:buNone/>
            </a:pPr>
            <a:r>
              <a:rPr b="1" lang="en-IN" sz="1800">
                <a:solidFill>
                  <a:srgbClr val="FFFFFF"/>
                </a:solidFill>
              </a:rPr>
              <a:t>   </a:t>
            </a:r>
            <a:r>
              <a:rPr b="1" lang="en-IN" sz="1800"/>
              <a:t>From Websites :</a:t>
            </a:r>
            <a:endParaRPr b="1" sz="1800"/>
          </a:p>
          <a:p>
            <a:pPr indent="-342900" lvl="0" marL="457200" marR="0" rtl="0" algn="l">
              <a:lnSpc>
                <a:spcPct val="90000"/>
              </a:lnSpc>
              <a:spcBef>
                <a:spcPts val="1142"/>
              </a:spcBef>
              <a:spcAft>
                <a:spcPts val="0"/>
              </a:spcAft>
              <a:buClr>
                <a:srgbClr val="FFFFFF"/>
              </a:buClr>
              <a:buSzPts val="1800"/>
              <a:buChar char="❖"/>
            </a:pPr>
            <a:r>
              <a:rPr lang="en-IN" sz="1800" u="sng">
                <a:solidFill>
                  <a:srgbClr val="FFFFFF"/>
                </a:solidFill>
                <a:hlinkClick r:id="rId8">
                  <a:extLst>
                    <a:ext uri="{A12FA001-AC4F-418D-AE19-62706E023703}">
                      <ahyp:hlinkClr val="tx"/>
                    </a:ext>
                  </a:extLst>
                </a:hlinkClick>
              </a:rPr>
              <a:t>https://railroadrails.com/knowlege/how-are-railroad-tracks-made/</a:t>
            </a:r>
            <a:endParaRPr sz="1800">
              <a:solidFill>
                <a:srgbClr val="FFFFFF"/>
              </a:solidFill>
            </a:endParaRPr>
          </a:p>
          <a:p>
            <a:pPr indent="-342900" lvl="0" marL="457200" marR="0" rtl="0" algn="l">
              <a:lnSpc>
                <a:spcPct val="90000"/>
              </a:lnSpc>
              <a:spcBef>
                <a:spcPts val="0"/>
              </a:spcBef>
              <a:spcAft>
                <a:spcPts val="0"/>
              </a:spcAft>
              <a:buClr>
                <a:srgbClr val="FFFFFF"/>
              </a:buClr>
              <a:buSzPts val="1800"/>
              <a:buChar char="❖"/>
            </a:pPr>
            <a:r>
              <a:rPr lang="en-IN" sz="1800" u="sng">
                <a:solidFill>
                  <a:srgbClr val="FFFFFF"/>
                </a:solidFill>
                <a:hlinkClick r:id="rId9">
                  <a:extLst>
                    <a:ext uri="{A12FA001-AC4F-418D-AE19-62706E023703}">
                      <ahyp:hlinkClr val="tx"/>
                    </a:ext>
                  </a:extLst>
                </a:hlinkClick>
              </a:rPr>
              <a:t>http://www.railway-fasteners.com/news/how-rails-are-made.html</a:t>
            </a:r>
            <a:endParaRPr sz="1800">
              <a:solidFill>
                <a:srgbClr val="FFFFFF"/>
              </a:solidFill>
            </a:endParaRPr>
          </a:p>
          <a:p>
            <a:pPr indent="-342900" lvl="0" marL="457200" marR="0" rtl="0" algn="l">
              <a:lnSpc>
                <a:spcPct val="90000"/>
              </a:lnSpc>
              <a:spcBef>
                <a:spcPts val="0"/>
              </a:spcBef>
              <a:spcAft>
                <a:spcPts val="0"/>
              </a:spcAft>
              <a:buClr>
                <a:srgbClr val="FFFFFF"/>
              </a:buClr>
              <a:buSzPts val="1800"/>
              <a:buChar char="❖"/>
            </a:pPr>
            <a:r>
              <a:rPr lang="en-IN" sz="1800" u="sng">
                <a:solidFill>
                  <a:srgbClr val="FFFFFF"/>
                </a:solidFill>
                <a:hlinkClick r:id="rId10">
                  <a:extLst>
                    <a:ext uri="{A12FA001-AC4F-418D-AE19-62706E023703}">
                      <ahyp:hlinkClr val="tx"/>
                    </a:ext>
                  </a:extLst>
                </a:hlinkClick>
              </a:rPr>
              <a:t>http://www.railway-fasteners.com/rail-track.html</a:t>
            </a:r>
            <a:endParaRPr sz="1800">
              <a:solidFill>
                <a:srgbClr val="FFFFFF"/>
              </a:solidFill>
            </a:endParaRPr>
          </a:p>
          <a:p>
            <a:pPr indent="0" lvl="0" marL="0" marR="0" rtl="0" algn="l">
              <a:lnSpc>
                <a:spcPct val="90000"/>
              </a:lnSpc>
              <a:spcBef>
                <a:spcPts val="1142"/>
              </a:spcBef>
              <a:spcAft>
                <a:spcPts val="0"/>
              </a:spcAft>
              <a:buNone/>
            </a:pPr>
            <a:r>
              <a:t/>
            </a:r>
            <a:endParaRPr sz="1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animEffect filter="fade" transition="in">
                                      <p:cBhvr>
                                        <p:cTn dur="1000"/>
                                        <p:tgtEl>
                                          <p:spTgt spid="2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animEffect filter="fade" transition="in">
                                      <p:cBhvr>
                                        <p:cTn dur="1000"/>
                                        <p:tgtEl>
                                          <p:spTgt spid="2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animEffect filter="fade" transition="in">
                                      <p:cBhvr>
                                        <p:cTn dur="1000"/>
                                        <p:tgtEl>
                                          <p:spTgt spid="2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3" st="3"/>
                                            </p:txEl>
                                          </p:spTgt>
                                        </p:tgtEl>
                                        <p:attrNameLst>
                                          <p:attrName>style.visibility</p:attrName>
                                        </p:attrNameLst>
                                      </p:cBhvr>
                                      <p:to>
                                        <p:strVal val="visible"/>
                                      </p:to>
                                    </p:set>
                                    <p:animEffect filter="fade" transition="in">
                                      <p:cBhvr>
                                        <p:cTn dur="1000"/>
                                        <p:tgtEl>
                                          <p:spTgt spid="2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4" st="4"/>
                                            </p:txEl>
                                          </p:spTgt>
                                        </p:tgtEl>
                                        <p:attrNameLst>
                                          <p:attrName>style.visibility</p:attrName>
                                        </p:attrNameLst>
                                      </p:cBhvr>
                                      <p:to>
                                        <p:strVal val="visible"/>
                                      </p:to>
                                    </p:set>
                                    <p:animEffect filter="fade" transition="in">
                                      <p:cBhvr>
                                        <p:cTn dur="1000"/>
                                        <p:tgtEl>
                                          <p:spTgt spid="2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5" st="5"/>
                                            </p:txEl>
                                          </p:spTgt>
                                        </p:tgtEl>
                                        <p:attrNameLst>
                                          <p:attrName>style.visibility</p:attrName>
                                        </p:attrNameLst>
                                      </p:cBhvr>
                                      <p:to>
                                        <p:strVal val="visible"/>
                                      </p:to>
                                    </p:set>
                                    <p:animEffect filter="fade" transition="in">
                                      <p:cBhvr>
                                        <p:cTn dur="1000"/>
                                        <p:tgtEl>
                                          <p:spTgt spid="2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6" st="6"/>
                                            </p:txEl>
                                          </p:spTgt>
                                        </p:tgtEl>
                                        <p:attrNameLst>
                                          <p:attrName>style.visibility</p:attrName>
                                        </p:attrNameLst>
                                      </p:cBhvr>
                                      <p:to>
                                        <p:strVal val="visible"/>
                                      </p:to>
                                    </p:set>
                                    <p:animEffect filter="fade" transition="in">
                                      <p:cBhvr>
                                        <p:cTn dur="1000"/>
                                        <p:tgtEl>
                                          <p:spTgt spid="2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7" st="7"/>
                                            </p:txEl>
                                          </p:spTgt>
                                        </p:tgtEl>
                                        <p:attrNameLst>
                                          <p:attrName>style.visibility</p:attrName>
                                        </p:attrNameLst>
                                      </p:cBhvr>
                                      <p:to>
                                        <p:strVal val="visible"/>
                                      </p:to>
                                    </p:set>
                                    <p:animEffect filter="fade" transition="in">
                                      <p:cBhvr>
                                        <p:cTn dur="1000"/>
                                        <p:tgtEl>
                                          <p:spTgt spid="2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8" st="8"/>
                                            </p:txEl>
                                          </p:spTgt>
                                        </p:tgtEl>
                                        <p:attrNameLst>
                                          <p:attrName>style.visibility</p:attrName>
                                        </p:attrNameLst>
                                      </p:cBhvr>
                                      <p:to>
                                        <p:strVal val="visible"/>
                                      </p:to>
                                    </p:set>
                                    <p:animEffect filter="fade" transition="in">
                                      <p:cBhvr>
                                        <p:cTn dur="1000"/>
                                        <p:tgtEl>
                                          <p:spTgt spid="2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9" st="9"/>
                                            </p:txEl>
                                          </p:spTgt>
                                        </p:tgtEl>
                                        <p:attrNameLst>
                                          <p:attrName>style.visibility</p:attrName>
                                        </p:attrNameLst>
                                      </p:cBhvr>
                                      <p:to>
                                        <p:strVal val="visible"/>
                                      </p:to>
                                    </p:set>
                                    <p:animEffect filter="fade" transition="in">
                                      <p:cBhvr>
                                        <p:cTn dur="1000"/>
                                        <p:tgtEl>
                                          <p:spTgt spid="27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0" st="10"/>
                                            </p:txEl>
                                          </p:spTgt>
                                        </p:tgtEl>
                                        <p:attrNameLst>
                                          <p:attrName>style.visibility</p:attrName>
                                        </p:attrNameLst>
                                      </p:cBhvr>
                                      <p:to>
                                        <p:strVal val="visible"/>
                                      </p:to>
                                    </p:set>
                                    <p:animEffect filter="fade" transition="in">
                                      <p:cBhvr>
                                        <p:cTn dur="1000"/>
                                        <p:tgtEl>
                                          <p:spTgt spid="27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1" st="11"/>
                                            </p:txEl>
                                          </p:spTgt>
                                        </p:tgtEl>
                                        <p:attrNameLst>
                                          <p:attrName>style.visibility</p:attrName>
                                        </p:attrNameLst>
                                      </p:cBhvr>
                                      <p:to>
                                        <p:strVal val="visible"/>
                                      </p:to>
                                    </p:set>
                                    <p:animEffect filter="fade" transition="in">
                                      <p:cBhvr>
                                        <p:cTn dur="1000"/>
                                        <p:tgtEl>
                                          <p:spTgt spid="27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2" st="12"/>
                                            </p:txEl>
                                          </p:spTgt>
                                        </p:tgtEl>
                                        <p:attrNameLst>
                                          <p:attrName>style.visibility</p:attrName>
                                        </p:attrNameLst>
                                      </p:cBhvr>
                                      <p:to>
                                        <p:strVal val="visible"/>
                                      </p:to>
                                    </p:set>
                                    <p:animEffect filter="fade" transition="in">
                                      <p:cBhvr>
                                        <p:cTn dur="1000"/>
                                        <p:tgtEl>
                                          <p:spTgt spid="27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3" st="13"/>
                                            </p:txEl>
                                          </p:spTgt>
                                        </p:tgtEl>
                                        <p:attrNameLst>
                                          <p:attrName>style.visibility</p:attrName>
                                        </p:attrNameLst>
                                      </p:cBhvr>
                                      <p:to>
                                        <p:strVal val="visible"/>
                                      </p:to>
                                    </p:set>
                                    <p:animEffect filter="fade" transition="in">
                                      <p:cBhvr>
                                        <p:cTn dur="1000"/>
                                        <p:tgtEl>
                                          <p:spTgt spid="27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4" st="14"/>
                                            </p:txEl>
                                          </p:spTgt>
                                        </p:tgtEl>
                                        <p:attrNameLst>
                                          <p:attrName>style.visibility</p:attrName>
                                        </p:attrNameLst>
                                      </p:cBhvr>
                                      <p:to>
                                        <p:strVal val="visible"/>
                                      </p:to>
                                    </p:set>
                                    <p:animEffect filter="fade" transition="in">
                                      <p:cBhvr>
                                        <p:cTn dur="1000"/>
                                        <p:tgtEl>
                                          <p:spTgt spid="271">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p:nvPr/>
        </p:nvSpPr>
        <p:spPr>
          <a:xfrm>
            <a:off x="3712825" y="1758600"/>
            <a:ext cx="5080500" cy="4583400"/>
          </a:xfrm>
          <a:prstGeom prst="rect">
            <a:avLst/>
          </a:prstGeom>
          <a:gradFill>
            <a:gsLst>
              <a:gs pos="0">
                <a:srgbClr val="FABA86"/>
              </a:gs>
              <a:gs pos="100000">
                <a:srgbClr val="E97414"/>
              </a:gs>
            </a:gsLst>
            <a:path path="circle">
              <a:fillToRect b="50%" l="50%" r="50%" t="50%"/>
            </a:path>
            <a:tileRect/>
          </a:gradFill>
          <a:ln>
            <a:noFill/>
          </a:ln>
        </p:spPr>
        <p:txBody>
          <a:bodyPr anchorCtr="0" anchor="t" bIns="0" lIns="0" spcFirstLastPara="1" rIns="0" wrap="square" tIns="0">
            <a:noAutofit/>
          </a:bodyPr>
          <a:lstStyle/>
          <a:p>
            <a:pPr indent="0" lvl="0" marL="457200" marR="0" rtl="0" algn="l">
              <a:lnSpc>
                <a:spcPct val="100000"/>
              </a:lnSpc>
              <a:spcBef>
                <a:spcPts val="0"/>
              </a:spcBef>
              <a:spcAft>
                <a:spcPts val="0"/>
              </a:spcAft>
              <a:buNone/>
            </a:pPr>
            <a:r>
              <a:t/>
            </a:r>
            <a:endParaRPr b="0" i="0" sz="2200" u="none" cap="none" strike="noStrike">
              <a:solidFill>
                <a:srgbClr val="1C1C1C"/>
              </a:solidFill>
              <a:latin typeface="Arial"/>
              <a:ea typeface="Arial"/>
              <a:cs typeface="Arial"/>
              <a:sym typeface="Arial"/>
            </a:endParaRPr>
          </a:p>
          <a:p>
            <a:pPr indent="-292474" lvl="1" marL="431999" marR="0" rtl="0" algn="l">
              <a:lnSpc>
                <a:spcPct val="100000"/>
              </a:lnSpc>
              <a:spcBef>
                <a:spcPts val="1134"/>
              </a:spcBef>
              <a:spcAft>
                <a:spcPts val="0"/>
              </a:spcAft>
              <a:buClr>
                <a:srgbClr val="FFFFFF"/>
              </a:buClr>
              <a:buSzPts val="2200"/>
              <a:buChar char="●"/>
            </a:pPr>
            <a:r>
              <a:rPr lang="en-IN" sz="2200">
                <a:solidFill>
                  <a:srgbClr val="FFFFFF"/>
                </a:solidFill>
              </a:rPr>
              <a:t>Dear Sir and tutors , I want to thank you all for carrying out this course so smoothly and putting so much effort for us to learn , I am really grateful to be your Student and I really enjoyed writing this presentation ,Learnt so much about Railways and its </a:t>
            </a:r>
            <a:r>
              <a:rPr lang="en-IN" sz="2200">
                <a:solidFill>
                  <a:srgbClr val="FFFFFF"/>
                </a:solidFill>
              </a:rPr>
              <a:t>manufacturing</a:t>
            </a:r>
            <a:r>
              <a:rPr lang="en-IN" sz="2200">
                <a:solidFill>
                  <a:srgbClr val="FFFFFF"/>
                </a:solidFill>
              </a:rPr>
              <a:t> processes ! It was a fantastic Ride ! </a:t>
            </a:r>
            <a:endParaRPr sz="2200">
              <a:solidFill>
                <a:srgbClr val="FFFFFF"/>
              </a:solidFill>
            </a:endParaRPr>
          </a:p>
          <a:p>
            <a:pPr indent="-292474" lvl="1" marL="432000" marR="0" rtl="0" algn="l">
              <a:lnSpc>
                <a:spcPct val="100000"/>
              </a:lnSpc>
              <a:spcBef>
                <a:spcPts val="1134"/>
              </a:spcBef>
              <a:spcAft>
                <a:spcPts val="0"/>
              </a:spcAft>
              <a:buClr>
                <a:srgbClr val="FFFFFF"/>
              </a:buClr>
              <a:buSzPts val="2200"/>
              <a:buChar char="●"/>
            </a:pPr>
            <a:r>
              <a:rPr lang="en-IN" sz="2200">
                <a:solidFill>
                  <a:srgbClr val="FFFFFF"/>
                </a:solidFill>
              </a:rPr>
              <a:t>Thank you for your time to read my presentation ! </a:t>
            </a:r>
            <a:endParaRPr sz="2200">
              <a:solidFill>
                <a:srgbClr val="FFFFFF"/>
              </a:solidFill>
            </a:endParaRPr>
          </a:p>
        </p:txBody>
      </p:sp>
      <p:pic>
        <p:nvPicPr>
          <p:cNvPr id="277" name="Google Shape;277;p47"/>
          <p:cNvPicPr preferRelativeResize="0"/>
          <p:nvPr/>
        </p:nvPicPr>
        <p:blipFill>
          <a:blip r:embed="rId3">
            <a:alphaModFix/>
          </a:blip>
          <a:stretch>
            <a:fillRect/>
          </a:stretch>
        </p:blipFill>
        <p:spPr>
          <a:xfrm>
            <a:off x="0" y="-203935"/>
            <a:ext cx="4335325" cy="4491272"/>
          </a:xfrm>
          <a:prstGeom prst="rect">
            <a:avLst/>
          </a:prstGeom>
          <a:noFill/>
          <a:ln>
            <a:noFill/>
          </a:ln>
        </p:spPr>
      </p:pic>
    </p:spTree>
  </p:cSld>
  <p:clrMapOvr>
    <a:masterClrMapping/>
  </p:clrMapOvr>
  <mc:AlternateContent>
    <mc:Choice Requires="p14">
      <p:transition spd="slow" p14:dur="13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10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p:nvPr/>
        </p:nvSpPr>
        <p:spPr>
          <a:xfrm>
            <a:off x="178325" y="510000"/>
            <a:ext cx="9179700" cy="733200"/>
          </a:xfrm>
          <a:prstGeom prst="rect">
            <a:avLst/>
          </a:prstGeom>
          <a:gradFill>
            <a:gsLst>
              <a:gs pos="0">
                <a:srgbClr val="FABA86"/>
              </a:gs>
              <a:gs pos="100000">
                <a:srgbClr val="E97414"/>
              </a:gs>
            </a:gsLst>
            <a:lin ang="5400012" scaled="0"/>
          </a:grad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b="1" i="0" lang="en-IN" sz="5500" u="none" cap="none" strike="noStrike">
                <a:solidFill>
                  <a:srgbClr val="FFFFFF"/>
                </a:solidFill>
                <a:latin typeface="Arial"/>
                <a:ea typeface="Arial"/>
                <a:cs typeface="Arial"/>
                <a:sym typeface="Arial"/>
              </a:rPr>
              <a:t>PART 1</a:t>
            </a:r>
            <a:endParaRPr b="0" i="0" sz="5500" u="none" cap="none" strike="noStrike">
              <a:solidFill>
                <a:srgbClr val="FFFFFF"/>
              </a:solidFill>
              <a:latin typeface="Arial"/>
              <a:ea typeface="Arial"/>
              <a:cs typeface="Arial"/>
              <a:sym typeface="Arial"/>
            </a:endParaRPr>
          </a:p>
        </p:txBody>
      </p:sp>
      <p:pic>
        <p:nvPicPr>
          <p:cNvPr id="132" name="Google Shape;132;p29"/>
          <p:cNvPicPr preferRelativeResize="0"/>
          <p:nvPr/>
        </p:nvPicPr>
        <p:blipFill>
          <a:blip r:embed="rId3">
            <a:alphaModFix/>
          </a:blip>
          <a:stretch>
            <a:fillRect/>
          </a:stretch>
        </p:blipFill>
        <p:spPr>
          <a:xfrm>
            <a:off x="542075" y="2861475"/>
            <a:ext cx="5610975" cy="3128975"/>
          </a:xfrm>
          <a:prstGeom prst="rect">
            <a:avLst/>
          </a:prstGeom>
          <a:noFill/>
          <a:ln>
            <a:noFill/>
          </a:ln>
        </p:spPr>
      </p:pic>
      <p:sp>
        <p:nvSpPr>
          <p:cNvPr id="133" name="Google Shape;133;p29"/>
          <p:cNvSpPr/>
          <p:nvPr/>
        </p:nvSpPr>
        <p:spPr>
          <a:xfrm rot="10800000">
            <a:off x="5605750" y="3805875"/>
            <a:ext cx="3133200" cy="1876200"/>
          </a:xfrm>
          <a:prstGeom prst="righ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9"/>
          <p:cNvSpPr txBox="1"/>
          <p:nvPr/>
        </p:nvSpPr>
        <p:spPr>
          <a:xfrm>
            <a:off x="6690075" y="3447725"/>
            <a:ext cx="2324700" cy="2941500"/>
          </a:xfrm>
          <a:prstGeom prst="rect">
            <a:avLst/>
          </a:prstGeom>
          <a:gradFill>
            <a:gsLst>
              <a:gs pos="0">
                <a:srgbClr val="D4E5F5"/>
              </a:gs>
              <a:gs pos="100000">
                <a:srgbClr val="70A4D5"/>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000"/>
              <a:t>Pamban bridge , an engineering marvel , our </a:t>
            </a:r>
            <a:r>
              <a:rPr b="1" lang="en-IN" sz="2000"/>
              <a:t>nation's</a:t>
            </a:r>
            <a:r>
              <a:rPr b="1" lang="en-IN" sz="2000"/>
              <a:t> pride !</a:t>
            </a:r>
            <a:endParaRPr b="1" sz="2000"/>
          </a:p>
          <a:p>
            <a:pPr indent="0" lvl="0" marL="0" rtl="0" algn="l">
              <a:spcBef>
                <a:spcPts val="0"/>
              </a:spcBef>
              <a:spcAft>
                <a:spcPts val="0"/>
              </a:spcAft>
              <a:buNone/>
            </a:pPr>
            <a:r>
              <a:rPr b="1" lang="en-IN" sz="2000"/>
              <a:t>Who thought that railway track would be  built over ocean !</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Effect filter="fade" transition="in">
                                      <p:cBhvr>
                                        <p:cTn dur="1100"/>
                                        <p:tgtEl>
                                          <p:spTgt spid="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animEffect filter="fade" transition="in">
                                      <p:cBhvr>
                                        <p:cTn dur="1100"/>
                                        <p:tgtEl>
                                          <p:spTgt spid="13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p:nvPr/>
        </p:nvSpPr>
        <p:spPr>
          <a:xfrm>
            <a:off x="360000" y="360000"/>
            <a:ext cx="9359640" cy="89964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i="0" lang="en-IN" sz="3200" u="none" cap="none" strike="noStrike">
                <a:solidFill>
                  <a:srgbClr val="FFFFFF"/>
                </a:solidFill>
                <a:latin typeface="Arial"/>
                <a:ea typeface="Arial"/>
                <a:cs typeface="Arial"/>
                <a:sym typeface="Arial"/>
              </a:rPr>
              <a:t>Introduction</a:t>
            </a:r>
            <a:endParaRPr b="0" i="0" sz="3200" u="none" cap="none" strike="noStrike">
              <a:solidFill>
                <a:schemeClr val="dk1"/>
              </a:solidFill>
              <a:latin typeface="Arial"/>
              <a:ea typeface="Arial"/>
              <a:cs typeface="Arial"/>
              <a:sym typeface="Arial"/>
            </a:endParaRPr>
          </a:p>
        </p:txBody>
      </p:sp>
      <p:sp>
        <p:nvSpPr>
          <p:cNvPr id="140" name="Google Shape;140;p30"/>
          <p:cNvSpPr txBox="1"/>
          <p:nvPr/>
        </p:nvSpPr>
        <p:spPr>
          <a:xfrm>
            <a:off x="218575" y="1457250"/>
            <a:ext cx="4973100" cy="5883900"/>
          </a:xfrm>
          <a:prstGeom prst="rect">
            <a:avLst/>
          </a:prstGeom>
          <a:gradFill>
            <a:gsLst>
              <a:gs pos="0">
                <a:srgbClr val="FABA86"/>
              </a:gs>
              <a:gs pos="100000">
                <a:srgbClr val="E97414"/>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Railways are truly the backbone of a nation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IN" sz="2000">
                <a:solidFill>
                  <a:srgbClr val="FFFFFF"/>
                </a:solidFill>
              </a:rPr>
              <a:t>It is because of railways that the people and material are able to transport to such a large distances at such a low fare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IN" sz="2000">
                <a:solidFill>
                  <a:srgbClr val="FFFFFF"/>
                </a:solidFill>
              </a:rPr>
              <a:t>The railways have connected almost all of the major cities of India , and this length is gigantic 65,000 km alone in our country !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IN" sz="2000">
                <a:solidFill>
                  <a:srgbClr val="FFFFFF"/>
                </a:solidFill>
              </a:rPr>
              <a:t>This clearly hints at the marvelous manufacturing process  of rail , which must be working </a:t>
            </a:r>
            <a:r>
              <a:rPr lang="en-IN" sz="2000">
                <a:solidFill>
                  <a:srgbClr val="FFFFFF"/>
                </a:solidFill>
              </a:rPr>
              <a:t>continuously</a:t>
            </a:r>
            <a:r>
              <a:rPr lang="en-IN" sz="2000">
                <a:solidFill>
                  <a:srgbClr val="FFFFFF"/>
                </a:solidFill>
              </a:rPr>
              <a:t> to build even more tracks .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IN" sz="2000">
                <a:solidFill>
                  <a:srgbClr val="FFFFFF"/>
                </a:solidFill>
              </a:rPr>
              <a:t>Indian railways are third largest in the world rail network currently !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pic>
        <p:nvPicPr>
          <p:cNvPr id="141" name="Google Shape;141;p30"/>
          <p:cNvPicPr preferRelativeResize="0"/>
          <p:nvPr/>
        </p:nvPicPr>
        <p:blipFill>
          <a:blip r:embed="rId3">
            <a:alphaModFix/>
          </a:blip>
          <a:stretch>
            <a:fillRect/>
          </a:stretch>
        </p:blipFill>
        <p:spPr>
          <a:xfrm>
            <a:off x="5355525" y="728650"/>
            <a:ext cx="4621551" cy="6708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400"/>
                                        <p:tgtEl>
                                          <p:spTgt spid="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400"/>
                                        <p:tgtEl>
                                          <p:spTgt spid="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400"/>
                                        <p:tgtEl>
                                          <p:spTgt spid="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animEffect filter="fade" transition="in">
                                      <p:cBhvr>
                                        <p:cTn dur="400"/>
                                        <p:tgtEl>
                                          <p:spTgt spid="1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4" st="4"/>
                                            </p:txEl>
                                          </p:spTgt>
                                        </p:tgtEl>
                                        <p:attrNameLst>
                                          <p:attrName>style.visibility</p:attrName>
                                        </p:attrNameLst>
                                      </p:cBhvr>
                                      <p:to>
                                        <p:strVal val="visible"/>
                                      </p:to>
                                    </p:set>
                                    <p:animEffect filter="fade" transition="in">
                                      <p:cBhvr>
                                        <p:cTn dur="400"/>
                                        <p:tgtEl>
                                          <p:spTgt spid="1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5" st="5"/>
                                            </p:txEl>
                                          </p:spTgt>
                                        </p:tgtEl>
                                        <p:attrNameLst>
                                          <p:attrName>style.visibility</p:attrName>
                                        </p:attrNameLst>
                                      </p:cBhvr>
                                      <p:to>
                                        <p:strVal val="visible"/>
                                      </p:to>
                                    </p:set>
                                    <p:animEffect filter="fade" transition="in">
                                      <p:cBhvr>
                                        <p:cTn dur="400"/>
                                        <p:tgtEl>
                                          <p:spTgt spid="1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6" st="6"/>
                                            </p:txEl>
                                          </p:spTgt>
                                        </p:tgtEl>
                                        <p:attrNameLst>
                                          <p:attrName>style.visibility</p:attrName>
                                        </p:attrNameLst>
                                      </p:cBhvr>
                                      <p:to>
                                        <p:strVal val="visible"/>
                                      </p:to>
                                    </p:set>
                                    <p:animEffect filter="fade" transition="in">
                                      <p:cBhvr>
                                        <p:cTn dur="400"/>
                                        <p:tgtEl>
                                          <p:spTgt spid="1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7" st="7"/>
                                            </p:txEl>
                                          </p:spTgt>
                                        </p:tgtEl>
                                        <p:attrNameLst>
                                          <p:attrName>style.visibility</p:attrName>
                                        </p:attrNameLst>
                                      </p:cBhvr>
                                      <p:to>
                                        <p:strVal val="visible"/>
                                      </p:to>
                                    </p:set>
                                    <p:animEffect filter="fade" transition="in">
                                      <p:cBhvr>
                                        <p:cTn dur="400"/>
                                        <p:tgtEl>
                                          <p:spTgt spid="1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8" st="8"/>
                                            </p:txEl>
                                          </p:spTgt>
                                        </p:tgtEl>
                                        <p:attrNameLst>
                                          <p:attrName>style.visibility</p:attrName>
                                        </p:attrNameLst>
                                      </p:cBhvr>
                                      <p:to>
                                        <p:strVal val="visible"/>
                                      </p:to>
                                    </p:set>
                                    <p:animEffect filter="fade" transition="in">
                                      <p:cBhvr>
                                        <p:cTn dur="400"/>
                                        <p:tgtEl>
                                          <p:spTgt spid="14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9" st="9"/>
                                            </p:txEl>
                                          </p:spTgt>
                                        </p:tgtEl>
                                        <p:attrNameLst>
                                          <p:attrName>style.visibility</p:attrName>
                                        </p:attrNameLst>
                                      </p:cBhvr>
                                      <p:to>
                                        <p:strVal val="visible"/>
                                      </p:to>
                                    </p:set>
                                    <p:animEffect filter="fade" transition="in">
                                      <p:cBhvr>
                                        <p:cTn dur="400"/>
                                        <p:tgtEl>
                                          <p:spTgt spid="14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0" st="10"/>
                                            </p:txEl>
                                          </p:spTgt>
                                        </p:tgtEl>
                                        <p:attrNameLst>
                                          <p:attrName>style.visibility</p:attrName>
                                        </p:attrNameLst>
                                      </p:cBhvr>
                                      <p:to>
                                        <p:strVal val="visible"/>
                                      </p:to>
                                    </p:set>
                                    <p:animEffect filter="fade" transition="in">
                                      <p:cBhvr>
                                        <p:cTn dur="400"/>
                                        <p:tgtEl>
                                          <p:spTgt spid="14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nvSpPr>
        <p:spPr>
          <a:xfrm>
            <a:off x="819725" y="400750"/>
            <a:ext cx="56469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3200">
                <a:solidFill>
                  <a:srgbClr val="FFFFFF"/>
                </a:solidFill>
              </a:rPr>
              <a:t>Material Tetrahedron</a:t>
            </a:r>
            <a:endParaRPr b="1" sz="3200">
              <a:solidFill>
                <a:srgbClr val="FFFFFF"/>
              </a:solidFill>
            </a:endParaRPr>
          </a:p>
        </p:txBody>
      </p:sp>
      <p:sp>
        <p:nvSpPr>
          <p:cNvPr id="147" name="Google Shape;147;p31"/>
          <p:cNvSpPr txBox="1"/>
          <p:nvPr/>
        </p:nvSpPr>
        <p:spPr>
          <a:xfrm>
            <a:off x="109300" y="1748750"/>
            <a:ext cx="5191500" cy="4590300"/>
          </a:xfrm>
          <a:prstGeom prst="rect">
            <a:avLst/>
          </a:prstGeom>
          <a:gradFill>
            <a:gsLst>
              <a:gs pos="0">
                <a:srgbClr val="FABA86"/>
              </a:gs>
              <a:gs pos="100000">
                <a:srgbClr val="E97414"/>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000">
                <a:solidFill>
                  <a:srgbClr val="FFFFFF"/>
                </a:solidFill>
              </a:rPr>
              <a:t>Application</a:t>
            </a:r>
            <a:r>
              <a:rPr lang="en-IN" sz="2000">
                <a:solidFill>
                  <a:srgbClr val="FFFFFF"/>
                </a:solidFill>
              </a:rPr>
              <a:t> : To manufacture rails for railways tracks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b="1" lang="en-IN" sz="2000">
                <a:solidFill>
                  <a:srgbClr val="FFFFFF"/>
                </a:solidFill>
              </a:rPr>
              <a:t>Properties</a:t>
            </a:r>
            <a:r>
              <a:rPr lang="en-IN" sz="2000">
                <a:solidFill>
                  <a:srgbClr val="FFFFFF"/>
                </a:solidFill>
              </a:rPr>
              <a:t> : Flexible , high tensile and yield strength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b="1" lang="en-IN" sz="2000">
                <a:solidFill>
                  <a:srgbClr val="FFFFFF"/>
                </a:solidFill>
              </a:rPr>
              <a:t>Material</a:t>
            </a:r>
            <a:r>
              <a:rPr lang="en-IN" sz="2000">
                <a:solidFill>
                  <a:srgbClr val="FFFFFF"/>
                </a:solidFill>
              </a:rPr>
              <a:t> : Steel with varying concentration of carbon , manganese and silicon , popularly known as rail steel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b="1" lang="en-IN" sz="2000">
                <a:solidFill>
                  <a:srgbClr val="FFFFFF"/>
                </a:solidFill>
              </a:rPr>
              <a:t>Processing</a:t>
            </a:r>
            <a:r>
              <a:rPr lang="en-IN" sz="2000">
                <a:solidFill>
                  <a:srgbClr val="FFFFFF"/>
                </a:solidFill>
              </a:rPr>
              <a:t> :  Casting , Rolling , Heat - treatment , </a:t>
            </a:r>
            <a:r>
              <a:rPr lang="en-IN" sz="2000">
                <a:solidFill>
                  <a:srgbClr val="FFFFFF"/>
                </a:solidFill>
              </a:rPr>
              <a:t>straightening</a:t>
            </a:r>
            <a:r>
              <a:rPr lang="en-IN" sz="2000">
                <a:solidFill>
                  <a:srgbClr val="FFFFFF"/>
                </a:solidFill>
              </a:rPr>
              <a:t> . </a:t>
            </a:r>
            <a:endParaRPr sz="2000">
              <a:solidFill>
                <a:srgbClr val="FFFFFF"/>
              </a:solidFill>
            </a:endParaRPr>
          </a:p>
        </p:txBody>
      </p:sp>
      <p:sp>
        <p:nvSpPr>
          <p:cNvPr id="148" name="Google Shape;148;p31"/>
          <p:cNvSpPr txBox="1"/>
          <p:nvPr/>
        </p:nvSpPr>
        <p:spPr>
          <a:xfrm>
            <a:off x="5300800" y="1858050"/>
            <a:ext cx="4590600" cy="448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31"/>
          <p:cNvPicPr preferRelativeResize="0"/>
          <p:nvPr/>
        </p:nvPicPr>
        <p:blipFill>
          <a:blip r:embed="rId3">
            <a:alphaModFix/>
          </a:blip>
          <a:stretch>
            <a:fillRect/>
          </a:stretch>
        </p:blipFill>
        <p:spPr>
          <a:xfrm>
            <a:off x="5300800" y="1858050"/>
            <a:ext cx="4532824" cy="44174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Effect filter="fade" transition="in">
                                      <p:cBhvr>
                                        <p:cTn dur="700"/>
                                        <p:tgtEl>
                                          <p:spTgt spid="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Effect filter="fade" transition="in">
                                      <p:cBhvr>
                                        <p:cTn dur="700"/>
                                        <p:tgtEl>
                                          <p:spTgt spid="1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2" st="2"/>
                                            </p:txEl>
                                          </p:spTgt>
                                        </p:tgtEl>
                                        <p:attrNameLst>
                                          <p:attrName>style.visibility</p:attrName>
                                        </p:attrNameLst>
                                      </p:cBhvr>
                                      <p:to>
                                        <p:strVal val="visible"/>
                                      </p:to>
                                    </p:set>
                                    <p:animEffect filter="fade" transition="in">
                                      <p:cBhvr>
                                        <p:cTn dur="700"/>
                                        <p:tgtEl>
                                          <p:spTgt spid="1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3" st="3"/>
                                            </p:txEl>
                                          </p:spTgt>
                                        </p:tgtEl>
                                        <p:attrNameLst>
                                          <p:attrName>style.visibility</p:attrName>
                                        </p:attrNameLst>
                                      </p:cBhvr>
                                      <p:to>
                                        <p:strVal val="visible"/>
                                      </p:to>
                                    </p:set>
                                    <p:animEffect filter="fade" transition="in">
                                      <p:cBhvr>
                                        <p:cTn dur="700"/>
                                        <p:tgtEl>
                                          <p:spTgt spid="1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4" st="4"/>
                                            </p:txEl>
                                          </p:spTgt>
                                        </p:tgtEl>
                                        <p:attrNameLst>
                                          <p:attrName>style.visibility</p:attrName>
                                        </p:attrNameLst>
                                      </p:cBhvr>
                                      <p:to>
                                        <p:strVal val="visible"/>
                                      </p:to>
                                    </p:set>
                                    <p:animEffect filter="fade" transition="in">
                                      <p:cBhvr>
                                        <p:cTn dur="700"/>
                                        <p:tgtEl>
                                          <p:spTgt spid="1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5" st="5"/>
                                            </p:txEl>
                                          </p:spTgt>
                                        </p:tgtEl>
                                        <p:attrNameLst>
                                          <p:attrName>style.visibility</p:attrName>
                                        </p:attrNameLst>
                                      </p:cBhvr>
                                      <p:to>
                                        <p:strVal val="visible"/>
                                      </p:to>
                                    </p:set>
                                    <p:animEffect filter="fade" transition="in">
                                      <p:cBhvr>
                                        <p:cTn dur="700"/>
                                        <p:tgtEl>
                                          <p:spTgt spid="14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6" st="6"/>
                                            </p:txEl>
                                          </p:spTgt>
                                        </p:tgtEl>
                                        <p:attrNameLst>
                                          <p:attrName>style.visibility</p:attrName>
                                        </p:attrNameLst>
                                      </p:cBhvr>
                                      <p:to>
                                        <p:strVal val="visible"/>
                                      </p:to>
                                    </p:set>
                                    <p:animEffect filter="fade" transition="in">
                                      <p:cBhvr>
                                        <p:cTn dur="700"/>
                                        <p:tgtEl>
                                          <p:spTgt spid="14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2"/>
          <p:cNvPicPr preferRelativeResize="0"/>
          <p:nvPr/>
        </p:nvPicPr>
        <p:blipFill>
          <a:blip r:embed="rId3">
            <a:alphaModFix/>
          </a:blip>
          <a:stretch>
            <a:fillRect/>
          </a:stretch>
        </p:blipFill>
        <p:spPr>
          <a:xfrm>
            <a:off x="6400425" y="134200"/>
            <a:ext cx="3680200" cy="2033525"/>
          </a:xfrm>
          <a:prstGeom prst="rect">
            <a:avLst/>
          </a:prstGeom>
          <a:noFill/>
          <a:ln>
            <a:noFill/>
          </a:ln>
        </p:spPr>
      </p:pic>
      <p:sp>
        <p:nvSpPr>
          <p:cNvPr id="155" name="Google Shape;155;p32"/>
          <p:cNvSpPr txBox="1"/>
          <p:nvPr/>
        </p:nvSpPr>
        <p:spPr>
          <a:xfrm>
            <a:off x="364325" y="2167725"/>
            <a:ext cx="6375600" cy="4462800"/>
          </a:xfrm>
          <a:prstGeom prst="rect">
            <a:avLst/>
          </a:prstGeom>
          <a:gradFill>
            <a:gsLst>
              <a:gs pos="0">
                <a:srgbClr val="FABA86"/>
              </a:gs>
              <a:gs pos="100000">
                <a:srgbClr val="E97414"/>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Rail steel is mainly used for making railway lines , cranes , transfer cars , etc.</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IN" sz="2000">
                <a:solidFill>
                  <a:srgbClr val="FFFFFF"/>
                </a:solidFill>
              </a:rPr>
              <a:t>It can be very well seen that how important these rail steel are , as the rail have to stand years of service under high stress and constant contraction - expansion every season .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IN" sz="2000">
                <a:solidFill>
                  <a:srgbClr val="FFFFFF"/>
                </a:solidFill>
              </a:rPr>
              <a:t>Surprisingly</a:t>
            </a:r>
            <a:r>
              <a:rPr lang="en-IN" sz="2000">
                <a:solidFill>
                  <a:srgbClr val="FFFFFF"/>
                </a:solidFill>
              </a:rPr>
              <a:t> , there is no difference between the structure of grain of new rail and old rail.</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
        <p:nvSpPr>
          <p:cNvPr id="156" name="Google Shape;156;p32"/>
          <p:cNvSpPr txBox="1"/>
          <p:nvPr/>
        </p:nvSpPr>
        <p:spPr>
          <a:xfrm>
            <a:off x="637575" y="382550"/>
            <a:ext cx="4663200" cy="7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3800">
                <a:solidFill>
                  <a:srgbClr val="FFFFFF"/>
                </a:solidFill>
              </a:rPr>
              <a:t>Rail Steel</a:t>
            </a:r>
            <a:endParaRPr b="1" sz="3800">
              <a:solidFill>
                <a:srgbClr val="FFFFFF"/>
              </a:solidFill>
            </a:endParaRPr>
          </a:p>
        </p:txBody>
      </p:sp>
      <p:pic>
        <p:nvPicPr>
          <p:cNvPr id="157" name="Google Shape;157;p32"/>
          <p:cNvPicPr preferRelativeResize="0"/>
          <p:nvPr/>
        </p:nvPicPr>
        <p:blipFill>
          <a:blip r:embed="rId4">
            <a:alphaModFix/>
          </a:blip>
          <a:stretch>
            <a:fillRect/>
          </a:stretch>
        </p:blipFill>
        <p:spPr>
          <a:xfrm>
            <a:off x="6892325" y="2407637"/>
            <a:ext cx="3035900" cy="3035900"/>
          </a:xfrm>
          <a:prstGeom prst="rect">
            <a:avLst/>
          </a:prstGeom>
          <a:noFill/>
          <a:ln>
            <a:noFill/>
          </a:ln>
        </p:spPr>
      </p:pic>
      <p:sp>
        <p:nvSpPr>
          <p:cNvPr id="158" name="Google Shape;158;p32"/>
          <p:cNvSpPr/>
          <p:nvPr/>
        </p:nvSpPr>
        <p:spPr>
          <a:xfrm rot="-9050051">
            <a:off x="7306405" y="4797245"/>
            <a:ext cx="2131782" cy="215821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2"/>
          <p:cNvSpPr txBox="1"/>
          <p:nvPr/>
        </p:nvSpPr>
        <p:spPr>
          <a:xfrm>
            <a:off x="7369900" y="5373750"/>
            <a:ext cx="2388000" cy="18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200"/>
              <a:t>raw Iron from which Steel will be made</a:t>
            </a:r>
            <a:endParaRPr sz="2200"/>
          </a:p>
          <a:p>
            <a:pPr indent="0" lvl="0" marL="0" rtl="0" algn="l">
              <a:spcBef>
                <a:spcPts val="0"/>
              </a:spcBef>
              <a:spcAft>
                <a:spcPts val="0"/>
              </a:spcAft>
              <a:buNone/>
            </a:pPr>
            <a:r>
              <a:rPr lang="en-IN" sz="2200"/>
              <a:t>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Effect filter="fade" transition="in">
                                      <p:cBhvr>
                                        <p:cTn dur="600"/>
                                        <p:tgtEl>
                                          <p:spTgt spid="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animEffect filter="fade" transition="in">
                                      <p:cBhvr>
                                        <p:cTn dur="600"/>
                                        <p:tgtEl>
                                          <p:spTgt spid="1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animEffect filter="fade" transition="in">
                                      <p:cBhvr>
                                        <p:cTn dur="600"/>
                                        <p:tgtEl>
                                          <p:spTgt spid="1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animEffect filter="fade" transition="in">
                                      <p:cBhvr>
                                        <p:cTn dur="600"/>
                                        <p:tgtEl>
                                          <p:spTgt spid="1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4" st="4"/>
                                            </p:txEl>
                                          </p:spTgt>
                                        </p:tgtEl>
                                        <p:attrNameLst>
                                          <p:attrName>style.visibility</p:attrName>
                                        </p:attrNameLst>
                                      </p:cBhvr>
                                      <p:to>
                                        <p:strVal val="visible"/>
                                      </p:to>
                                    </p:set>
                                    <p:animEffect filter="fade" transition="in">
                                      <p:cBhvr>
                                        <p:cTn dur="600"/>
                                        <p:tgtEl>
                                          <p:spTgt spid="1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5" st="5"/>
                                            </p:txEl>
                                          </p:spTgt>
                                        </p:tgtEl>
                                        <p:attrNameLst>
                                          <p:attrName>style.visibility</p:attrName>
                                        </p:attrNameLst>
                                      </p:cBhvr>
                                      <p:to>
                                        <p:strVal val="visible"/>
                                      </p:to>
                                    </p:set>
                                    <p:animEffect filter="fade" transition="in">
                                      <p:cBhvr>
                                        <p:cTn dur="600"/>
                                        <p:tgtEl>
                                          <p:spTgt spid="1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6" st="6"/>
                                            </p:txEl>
                                          </p:spTgt>
                                        </p:tgtEl>
                                        <p:attrNameLst>
                                          <p:attrName>style.visibility</p:attrName>
                                        </p:attrNameLst>
                                      </p:cBhvr>
                                      <p:to>
                                        <p:strVal val="visible"/>
                                      </p:to>
                                    </p:set>
                                    <p:animEffect filter="fade" transition="in">
                                      <p:cBhvr>
                                        <p:cTn dur="600"/>
                                        <p:tgtEl>
                                          <p:spTgt spid="1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3"/>
          <p:cNvSpPr/>
          <p:nvPr/>
        </p:nvSpPr>
        <p:spPr>
          <a:xfrm>
            <a:off x="360000" y="360000"/>
            <a:ext cx="9359640" cy="89964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lang="en-IN" sz="3200">
                <a:solidFill>
                  <a:srgbClr val="FFFFFF"/>
                </a:solidFill>
              </a:rPr>
              <a:t>Material structure </a:t>
            </a:r>
            <a:endParaRPr b="1" i="0" sz="3200" u="none" cap="none" strike="noStrike">
              <a:solidFill>
                <a:schemeClr val="dk1"/>
              </a:solidFill>
            </a:endParaRPr>
          </a:p>
        </p:txBody>
      </p:sp>
      <p:pic>
        <p:nvPicPr>
          <p:cNvPr id="165" name="Google Shape;165;p33"/>
          <p:cNvPicPr preferRelativeResize="0"/>
          <p:nvPr/>
        </p:nvPicPr>
        <p:blipFill rotWithShape="1">
          <a:blip r:embed="rId3">
            <a:alphaModFix/>
          </a:blip>
          <a:srcRect b="0" l="1710" r="0" t="8675"/>
          <a:stretch/>
        </p:blipFill>
        <p:spPr>
          <a:xfrm>
            <a:off x="4900125" y="1439050"/>
            <a:ext cx="5025350" cy="5568925"/>
          </a:xfrm>
          <a:prstGeom prst="rect">
            <a:avLst/>
          </a:prstGeom>
          <a:noFill/>
          <a:ln>
            <a:noFill/>
          </a:ln>
        </p:spPr>
      </p:pic>
      <p:sp>
        <p:nvSpPr>
          <p:cNvPr id="166" name="Google Shape;166;p33"/>
          <p:cNvSpPr txBox="1"/>
          <p:nvPr/>
        </p:nvSpPr>
        <p:spPr>
          <a:xfrm>
            <a:off x="145725" y="1657675"/>
            <a:ext cx="4754400" cy="5100600"/>
          </a:xfrm>
          <a:prstGeom prst="rect">
            <a:avLst/>
          </a:prstGeom>
          <a:gradFill>
            <a:gsLst>
              <a:gs pos="0">
                <a:srgbClr val="FABA86"/>
              </a:gs>
              <a:gs pos="100000">
                <a:srgbClr val="E97414"/>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The head provides smooth running surface for the trains and have minimum wear . </a:t>
            </a:r>
            <a:endParaRPr sz="2000">
              <a:solidFill>
                <a:srgbClr val="FFFFFF"/>
              </a:solidFill>
            </a:endParaRPr>
          </a:p>
          <a:p>
            <a:pPr indent="0" lvl="0" marL="0" rtl="0" algn="l">
              <a:spcBef>
                <a:spcPts val="0"/>
              </a:spcBef>
              <a:spcAft>
                <a:spcPts val="0"/>
              </a:spcAft>
              <a:buNone/>
            </a:pPr>
            <a:r>
              <a:rPr lang="en-IN" sz="2000">
                <a:solidFill>
                  <a:srgbClr val="FFFFFF"/>
                </a:solidFill>
              </a:rPr>
              <a:t>A base is wide enough to provide stability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b="1" lang="en-IN" sz="2000"/>
              <a:t>Effect of Different elements in Steel :-</a:t>
            </a:r>
            <a:endParaRPr b="1" sz="2000"/>
          </a:p>
          <a:p>
            <a:pPr indent="0" lvl="0" marL="0" rtl="0" algn="l">
              <a:spcBef>
                <a:spcPts val="0"/>
              </a:spcBef>
              <a:spcAft>
                <a:spcPts val="0"/>
              </a:spcAft>
              <a:buNone/>
            </a:pPr>
            <a:r>
              <a:rPr lang="en-IN" sz="2000">
                <a:solidFill>
                  <a:srgbClr val="FFFFFF"/>
                </a:solidFill>
              </a:rPr>
              <a:t>Carbon content </a:t>
            </a:r>
            <a:r>
              <a:rPr lang="en-IN" sz="2000">
                <a:solidFill>
                  <a:srgbClr val="FFFFFF"/>
                </a:solidFill>
              </a:rPr>
              <a:t>increases</a:t>
            </a:r>
            <a:r>
              <a:rPr lang="en-IN" sz="2000">
                <a:solidFill>
                  <a:srgbClr val="FFFFFF"/>
                </a:solidFill>
              </a:rPr>
              <a:t> UTS , hardness and yield point but decreases ductility.</a:t>
            </a:r>
            <a:endParaRPr sz="2000">
              <a:solidFill>
                <a:srgbClr val="FFFFFF"/>
              </a:solidFill>
            </a:endParaRPr>
          </a:p>
          <a:p>
            <a:pPr indent="0" lvl="0" marL="0" rtl="0" algn="l">
              <a:spcBef>
                <a:spcPts val="0"/>
              </a:spcBef>
              <a:spcAft>
                <a:spcPts val="0"/>
              </a:spcAft>
              <a:buNone/>
            </a:pPr>
            <a:r>
              <a:rPr lang="en-IN" sz="2000">
                <a:solidFill>
                  <a:srgbClr val="FFFFFF"/>
                </a:solidFill>
              </a:rPr>
              <a:t>Chromium increases UTS </a:t>
            </a:r>
            <a:endParaRPr sz="2000">
              <a:solidFill>
                <a:srgbClr val="FFFFFF"/>
              </a:solidFill>
            </a:endParaRPr>
          </a:p>
          <a:p>
            <a:pPr indent="0" lvl="0" marL="0" rtl="0" algn="l">
              <a:spcBef>
                <a:spcPts val="0"/>
              </a:spcBef>
              <a:spcAft>
                <a:spcPts val="0"/>
              </a:spcAft>
              <a:buNone/>
            </a:pPr>
            <a:r>
              <a:rPr lang="en-IN" sz="2000">
                <a:solidFill>
                  <a:srgbClr val="FFFFFF"/>
                </a:solidFill>
              </a:rPr>
              <a:t>Silicon ,manganese and aluminum acts as Deo</a:t>
            </a:r>
            <a:r>
              <a:rPr lang="en-IN" sz="2000">
                <a:solidFill>
                  <a:srgbClr val="FFFFFF"/>
                </a:solidFill>
              </a:rPr>
              <a:t>xidizing</a:t>
            </a:r>
            <a:r>
              <a:rPr lang="en-IN" sz="2000">
                <a:solidFill>
                  <a:srgbClr val="FFFFFF"/>
                </a:solidFill>
              </a:rPr>
              <a:t> agent . </a:t>
            </a:r>
            <a:endParaRPr sz="2000">
              <a:solidFill>
                <a:srgbClr val="FFFFFF"/>
              </a:solidFill>
            </a:endParaRPr>
          </a:p>
          <a:p>
            <a:pPr indent="0" lvl="0" marL="0" rtl="0" algn="l">
              <a:spcBef>
                <a:spcPts val="0"/>
              </a:spcBef>
              <a:spcAft>
                <a:spcPts val="0"/>
              </a:spcAft>
              <a:buNone/>
            </a:pPr>
            <a:r>
              <a:rPr lang="en-IN" sz="2000">
                <a:solidFill>
                  <a:srgbClr val="FFFFFF"/>
                </a:solidFill>
              </a:rPr>
              <a:t>Phosphorus leads to cold shortness .</a:t>
            </a:r>
            <a:endParaRPr sz="2000">
              <a:solidFill>
                <a:srgbClr val="FFFFFF"/>
              </a:solidFill>
            </a:endParaRPr>
          </a:p>
          <a:p>
            <a:pPr indent="0" lvl="0" marL="0" rtl="0" algn="l">
              <a:spcBef>
                <a:spcPts val="0"/>
              </a:spcBef>
              <a:spcAft>
                <a:spcPts val="0"/>
              </a:spcAft>
              <a:buNone/>
            </a:pPr>
            <a:r>
              <a:rPr lang="en-IN" sz="2000">
                <a:solidFill>
                  <a:srgbClr val="FFFFFF"/>
                </a:solidFill>
              </a:rPr>
              <a:t>Sulphur causes segregation . </a:t>
            </a:r>
            <a:endParaRPr sz="2000">
              <a:solidFill>
                <a:srgbClr val="FFFFFF"/>
              </a:solidFill>
            </a:endParaRPr>
          </a:p>
          <a:p>
            <a:pPr indent="0" lvl="0" marL="0" rtl="0" algn="l">
              <a:spcBef>
                <a:spcPts val="0"/>
              </a:spcBef>
              <a:spcAft>
                <a:spcPts val="0"/>
              </a:spcAft>
              <a:buNone/>
            </a:pPr>
            <a:r>
              <a:rPr lang="en-IN" sz="2000">
                <a:solidFill>
                  <a:srgbClr val="FFFFFF"/>
                </a:solidFill>
              </a:rPr>
              <a:t>hydrogen and nitrogen are just  impurity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
        <p:nvSpPr>
          <p:cNvPr id="167" name="Google Shape;167;p33"/>
          <p:cNvSpPr/>
          <p:nvPr/>
        </p:nvSpPr>
        <p:spPr>
          <a:xfrm>
            <a:off x="5064075" y="1038325"/>
            <a:ext cx="1384500" cy="12207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3"/>
          <p:cNvSpPr txBox="1"/>
          <p:nvPr/>
        </p:nvSpPr>
        <p:spPr>
          <a:xfrm>
            <a:off x="5200725" y="1259650"/>
            <a:ext cx="11112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600"/>
              <a:t>Head</a:t>
            </a:r>
            <a:endParaRPr sz="2600"/>
          </a:p>
        </p:txBody>
      </p:sp>
      <p:sp>
        <p:nvSpPr>
          <p:cNvPr id="169" name="Google Shape;169;p33"/>
          <p:cNvSpPr/>
          <p:nvPr/>
        </p:nvSpPr>
        <p:spPr>
          <a:xfrm rot="-2700000">
            <a:off x="4484736" y="5337316"/>
            <a:ext cx="1111148" cy="1075085"/>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3"/>
          <p:cNvSpPr txBox="1"/>
          <p:nvPr/>
        </p:nvSpPr>
        <p:spPr>
          <a:xfrm>
            <a:off x="4663325" y="5683425"/>
            <a:ext cx="7650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t>Base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700"/>
                                        <p:tgtEl>
                                          <p:spTgt spid="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animEffect filter="fade" transition="in">
                                      <p:cBhvr>
                                        <p:cTn dur="700"/>
                                        <p:tgtEl>
                                          <p:spTgt spid="1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animEffect filter="fade" transition="in">
                                      <p:cBhvr>
                                        <p:cTn dur="700"/>
                                        <p:tgtEl>
                                          <p:spTgt spid="1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animEffect filter="fade" transition="in">
                                      <p:cBhvr>
                                        <p:cTn dur="700"/>
                                        <p:tgtEl>
                                          <p:spTgt spid="1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animEffect filter="fade" transition="in">
                                      <p:cBhvr>
                                        <p:cTn dur="700"/>
                                        <p:tgtEl>
                                          <p:spTgt spid="1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5" st="5"/>
                                            </p:txEl>
                                          </p:spTgt>
                                        </p:tgtEl>
                                        <p:attrNameLst>
                                          <p:attrName>style.visibility</p:attrName>
                                        </p:attrNameLst>
                                      </p:cBhvr>
                                      <p:to>
                                        <p:strVal val="visible"/>
                                      </p:to>
                                    </p:set>
                                    <p:animEffect filter="fade" transition="in">
                                      <p:cBhvr>
                                        <p:cTn dur="700"/>
                                        <p:tgtEl>
                                          <p:spTgt spid="1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6" st="6"/>
                                            </p:txEl>
                                          </p:spTgt>
                                        </p:tgtEl>
                                        <p:attrNameLst>
                                          <p:attrName>style.visibility</p:attrName>
                                        </p:attrNameLst>
                                      </p:cBhvr>
                                      <p:to>
                                        <p:strVal val="visible"/>
                                      </p:to>
                                    </p:set>
                                    <p:animEffect filter="fade" transition="in">
                                      <p:cBhvr>
                                        <p:cTn dur="700"/>
                                        <p:tgtEl>
                                          <p:spTgt spid="16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7" st="7"/>
                                            </p:txEl>
                                          </p:spTgt>
                                        </p:tgtEl>
                                        <p:attrNameLst>
                                          <p:attrName>style.visibility</p:attrName>
                                        </p:attrNameLst>
                                      </p:cBhvr>
                                      <p:to>
                                        <p:strVal val="visible"/>
                                      </p:to>
                                    </p:set>
                                    <p:animEffect filter="fade" transition="in">
                                      <p:cBhvr>
                                        <p:cTn dur="700"/>
                                        <p:tgtEl>
                                          <p:spTgt spid="16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8" st="8"/>
                                            </p:txEl>
                                          </p:spTgt>
                                        </p:tgtEl>
                                        <p:attrNameLst>
                                          <p:attrName>style.visibility</p:attrName>
                                        </p:attrNameLst>
                                      </p:cBhvr>
                                      <p:to>
                                        <p:strVal val="visible"/>
                                      </p:to>
                                    </p:set>
                                    <p:animEffect filter="fade" transition="in">
                                      <p:cBhvr>
                                        <p:cTn dur="700"/>
                                        <p:tgtEl>
                                          <p:spTgt spid="16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9" st="9"/>
                                            </p:txEl>
                                          </p:spTgt>
                                        </p:tgtEl>
                                        <p:attrNameLst>
                                          <p:attrName>style.visibility</p:attrName>
                                        </p:attrNameLst>
                                      </p:cBhvr>
                                      <p:to>
                                        <p:strVal val="visible"/>
                                      </p:to>
                                    </p:set>
                                    <p:animEffect filter="fade" transition="in">
                                      <p:cBhvr>
                                        <p:cTn dur="700"/>
                                        <p:tgtEl>
                                          <p:spTgt spid="16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0" st="10"/>
                                            </p:txEl>
                                          </p:spTgt>
                                        </p:tgtEl>
                                        <p:attrNameLst>
                                          <p:attrName>style.visibility</p:attrName>
                                        </p:attrNameLst>
                                      </p:cBhvr>
                                      <p:to>
                                        <p:strVal val="visible"/>
                                      </p:to>
                                    </p:set>
                                    <p:animEffect filter="fade" transition="in">
                                      <p:cBhvr>
                                        <p:cTn dur="700"/>
                                        <p:tgtEl>
                                          <p:spTgt spid="16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1" st="11"/>
                                            </p:txEl>
                                          </p:spTgt>
                                        </p:tgtEl>
                                        <p:attrNameLst>
                                          <p:attrName>style.visibility</p:attrName>
                                        </p:attrNameLst>
                                      </p:cBhvr>
                                      <p:to>
                                        <p:strVal val="visible"/>
                                      </p:to>
                                    </p:set>
                                    <p:animEffect filter="fade" transition="in">
                                      <p:cBhvr>
                                        <p:cTn dur="700"/>
                                        <p:tgtEl>
                                          <p:spTgt spid="16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2" st="12"/>
                                            </p:txEl>
                                          </p:spTgt>
                                        </p:tgtEl>
                                        <p:attrNameLst>
                                          <p:attrName>style.visibility</p:attrName>
                                        </p:attrNameLst>
                                      </p:cBhvr>
                                      <p:to>
                                        <p:strVal val="visible"/>
                                      </p:to>
                                    </p:set>
                                    <p:animEffect filter="fade" transition="in">
                                      <p:cBhvr>
                                        <p:cTn dur="700"/>
                                        <p:tgtEl>
                                          <p:spTgt spid="16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3" st="13"/>
                                            </p:txEl>
                                          </p:spTgt>
                                        </p:tgtEl>
                                        <p:attrNameLst>
                                          <p:attrName>style.visibility</p:attrName>
                                        </p:attrNameLst>
                                      </p:cBhvr>
                                      <p:to>
                                        <p:strVal val="visible"/>
                                      </p:to>
                                    </p:set>
                                    <p:animEffect filter="fade" transition="in">
                                      <p:cBhvr>
                                        <p:cTn dur="700"/>
                                        <p:tgtEl>
                                          <p:spTgt spid="166">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nvSpPr>
        <p:spPr>
          <a:xfrm>
            <a:off x="0" y="364325"/>
            <a:ext cx="8088000" cy="9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3200">
                <a:solidFill>
                  <a:schemeClr val="lt1"/>
                </a:solidFill>
              </a:rPr>
              <a:t>Material Structure </a:t>
            </a:r>
            <a:endParaRPr b="1" sz="3200">
              <a:solidFill>
                <a:schemeClr val="dk1"/>
              </a:solidFill>
            </a:endParaRPr>
          </a:p>
          <a:p>
            <a:pPr indent="0" lvl="0" marL="0" rtl="0" algn="l">
              <a:spcBef>
                <a:spcPts val="0"/>
              </a:spcBef>
              <a:spcAft>
                <a:spcPts val="0"/>
              </a:spcAft>
              <a:buClr>
                <a:schemeClr val="dk1"/>
              </a:buClr>
              <a:buFont typeface="Arial"/>
              <a:buNone/>
            </a:pPr>
            <a:r>
              <a:t/>
            </a:r>
            <a:endParaRPr b="1" sz="3200">
              <a:solidFill>
                <a:schemeClr val="lt1"/>
              </a:solidFill>
            </a:endParaRPr>
          </a:p>
          <a:p>
            <a:pPr indent="0" lvl="0" marL="0" rtl="0" algn="l">
              <a:spcBef>
                <a:spcPts val="0"/>
              </a:spcBef>
              <a:spcAft>
                <a:spcPts val="0"/>
              </a:spcAft>
              <a:buNone/>
            </a:pPr>
            <a:r>
              <a:t/>
            </a:r>
            <a:endParaRPr/>
          </a:p>
        </p:txBody>
      </p:sp>
      <p:sp>
        <p:nvSpPr>
          <p:cNvPr id="176" name="Google Shape;176;p34"/>
          <p:cNvSpPr txBox="1"/>
          <p:nvPr/>
        </p:nvSpPr>
        <p:spPr>
          <a:xfrm>
            <a:off x="182150" y="1530150"/>
            <a:ext cx="9217200" cy="52644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34"/>
          <p:cNvPicPr preferRelativeResize="0"/>
          <p:nvPr/>
        </p:nvPicPr>
        <p:blipFill>
          <a:blip r:embed="rId3">
            <a:alphaModFix/>
          </a:blip>
          <a:stretch>
            <a:fillRect/>
          </a:stretch>
        </p:blipFill>
        <p:spPr>
          <a:xfrm>
            <a:off x="152400" y="1460225"/>
            <a:ext cx="9065476" cy="5334325"/>
          </a:xfrm>
          <a:prstGeom prst="rect">
            <a:avLst/>
          </a:prstGeom>
          <a:noFill/>
          <a:ln>
            <a:noFill/>
          </a:ln>
          <a:effectLst>
            <a:outerShdw blurRad="57150" rotWithShape="0" algn="bl" dir="13920000" dist="19050">
              <a:schemeClr val="lt1">
                <a:alpha val="85000"/>
              </a:schemeClr>
            </a:outerShdw>
          </a:effectLst>
        </p:spPr>
      </p:pic>
      <p:sp>
        <p:nvSpPr>
          <p:cNvPr id="178" name="Google Shape;178;p34"/>
          <p:cNvSpPr txBox="1"/>
          <p:nvPr/>
        </p:nvSpPr>
        <p:spPr>
          <a:xfrm>
            <a:off x="4691125" y="158475"/>
            <a:ext cx="4708200" cy="1299600"/>
          </a:xfrm>
          <a:prstGeom prst="rect">
            <a:avLst/>
          </a:prstGeom>
          <a:gradFill>
            <a:gsLst>
              <a:gs pos="0">
                <a:srgbClr val="FABA86"/>
              </a:gs>
              <a:gs pos="100000">
                <a:srgbClr val="E97414"/>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rgbClr val="FFFFFF"/>
                </a:solidFill>
              </a:rPr>
              <a:t>The chemical composition of Steel , the functions of specific element was mentioned in last slide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Properties and Grain Structure: BBC 1973 Engineering Craft Studies" id="183" name="Google Shape;183;p35" title="Properties and Grain Structure">
            <a:hlinkClick r:id="rId3"/>
          </p:cNvPr>
          <p:cNvPicPr preferRelativeResize="0"/>
          <p:nvPr/>
        </p:nvPicPr>
        <p:blipFill>
          <a:blip r:embed="rId4">
            <a:alphaModFix/>
          </a:blip>
          <a:stretch>
            <a:fillRect/>
          </a:stretch>
        </p:blipFill>
        <p:spPr>
          <a:xfrm>
            <a:off x="187750" y="182150"/>
            <a:ext cx="9705125" cy="5993100"/>
          </a:xfrm>
          <a:prstGeom prst="rect">
            <a:avLst/>
          </a:prstGeom>
          <a:noFill/>
          <a:ln>
            <a:noFill/>
          </a:ln>
        </p:spPr>
      </p:pic>
      <p:sp>
        <p:nvSpPr>
          <p:cNvPr id="184" name="Google Shape;184;p35"/>
          <p:cNvSpPr txBox="1"/>
          <p:nvPr/>
        </p:nvSpPr>
        <p:spPr>
          <a:xfrm>
            <a:off x="346100" y="6284550"/>
            <a:ext cx="9290100" cy="983700"/>
          </a:xfrm>
          <a:prstGeom prst="rect">
            <a:avLst/>
          </a:prstGeom>
          <a:gradFill>
            <a:gsLst>
              <a:gs pos="0">
                <a:srgbClr val="FABA86"/>
              </a:gs>
              <a:gs pos="100000">
                <a:srgbClr val="E97414"/>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600">
                <a:solidFill>
                  <a:srgbClr val="FFFFFF"/>
                </a:solidFill>
              </a:rPr>
              <a:t>Effect of carbon content and heat treatment on microstructure of steel is beautifully shown in this video !</a:t>
            </a:r>
            <a:endParaRPr b="1" sz="26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